
<file path=[Content_Types].xml><?xml version="1.0" encoding="utf-8"?>
<Types xmlns="http://schemas.openxmlformats.org/package/2006/content-types">
  <Default Extension="rels" ContentType="application/vnd.openxmlformats-package.relationships+xml"/>
  <Override PartName="/ppt/slides/slide14.xml" ContentType="application/vnd.openxmlformats-officedocument.presentationml.slide+xml"/>
  <Override PartName="/ppt/slideMasters/slideMaster2.xml" ContentType="application/vnd.openxmlformats-officedocument.presentationml.slideMaster+xml"/>
  <Override PartName="/ppt/notesSlides/notesSlide16.xml" ContentType="application/vnd.openxmlformats-officedocument.presentationml.notesSlide+xml"/>
  <Default Extension="xml" ContentType="application/xml"/>
  <Override PartName="/ppt/tableStyles.xml" ContentType="application/vnd.openxmlformats-officedocument.presentationml.tableStyles+xml"/>
  <Override PartName="/ppt/notesSlides/notesSlide31.xml" ContentType="application/vnd.openxmlformats-officedocument.presentationml.notesSlide+xml"/>
  <Override PartName="/ppt/notesSlides/notesSlide1.xml" ContentType="application/vnd.openxmlformats-officedocument.presentationml.notesSlide+xml"/>
  <Override PartName="/ppt/slides/slide28.xml" ContentType="application/vnd.openxmlformats-officedocument.presentationml.slide+xml"/>
  <Override PartName="/ppt/slides/slide21.xml" ContentType="application/vnd.openxmlformats-officedocument.presentationml.slide+xml"/>
  <Override PartName="/ppt/notesSlides/notesSlide23.xml" ContentType="application/vnd.openxmlformats-officedocument.presentationml.notesSlide+xml"/>
  <Override PartName="/ppt/slides/slide5.xml" ContentType="application/vnd.openxmlformats-officedocument.presentationml.slide+xml"/>
  <Override PartName="/ppt/notesSlides/notesSlide9.xml" ContentType="application/vnd.openxmlformats-officedocument.presentationml.notesSlide+xml"/>
  <Override PartName="/ppt/slideLayouts/slideLayout5.xml" ContentType="application/vnd.openxmlformats-officedocument.presentationml.slideLayout+xml"/>
  <Override PartName="/ppt/slides/slide30.xml" ContentType="application/vnd.openxmlformats-officedocument.presentationml.slide+xml"/>
  <Override PartName="/ppt/slides/slide13.xml" ContentType="application/vnd.openxmlformats-officedocument.presentationml.slide+xml"/>
  <Override PartName="/ppt/slideMasters/slideMaster1.xml" ContentType="application/vnd.openxmlformats-officedocument.presentationml.slideMaster+xml"/>
  <Override PartName="/ppt/notesSlides/notesSlide15.xml" ContentType="application/vnd.openxmlformats-officedocument.presentationml.notesSlide+xml"/>
  <Override PartName="/docProps/core.xml" ContentType="application/vnd.openxmlformats-package.core-properties+xml"/>
  <Override PartName="/ppt/notesSlides/notesSlide7.xml" ContentType="application/vnd.openxmlformats-officedocument.presentationml.notesSlide+xml"/>
  <Override PartName="/ppt/notesSlides/notesSlide30.xml" ContentType="application/vnd.openxmlformats-officedocument.presentationml.notesSlide+xml"/>
  <Override PartName="/ppt/slides/slide27.xml" ContentType="application/vnd.openxmlformats-officedocument.presentationml.slide+xml"/>
  <Override PartName="/ppt/notesSlides/notesSlide29.xml" ContentType="application/vnd.openxmlformats-officedocument.presentationml.notesSlide+xml"/>
  <Override PartName="/ppt/slides/slide20.xml" ContentType="application/vnd.openxmlformats-officedocument.presentationml.slide+xml"/>
  <Override PartName="/ppt/notesSlides/notesSlide22.xml" ContentType="application/vnd.openxmlformats-officedocument.presentationml.notesSlide+xml"/>
  <Override PartName="/ppt/slides/slide4.xml" ContentType="application/vnd.openxmlformats-officedocument.presentationml.slide+xml"/>
  <Override PartName="/ppt/slides/slide19.xml" ContentType="application/vnd.openxmlformats-officedocument.presentationml.slide+xml"/>
  <Override PartName="/ppt/notesSlides/notesSlide8.xml" ContentType="application/vnd.openxmlformats-officedocument.presentationml.notesSlide+xml"/>
  <Default Extension="png" ContentType="image/png"/>
  <Override PartName="/ppt/slideLayouts/slideLayout4.xml" ContentType="application/vnd.openxmlformats-officedocument.presentationml.slideLayout+xml"/>
  <Override PartName="/ppt/slides/slide12.xml" ContentType="application/vnd.openxmlformats-officedocument.presentationml.slide+xml"/>
  <Override PartName="/ppt/notesSlides/notesSlide14.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slides/slide26.xml" ContentType="application/vnd.openxmlformats-officedocument.presentationml.slide+xml"/>
  <Override PartName="/ppt/notesSlides/notesSlide28.xml" ContentType="application/vnd.openxmlformats-officedocument.presentationml.notesSlide+xml"/>
  <Override PartName="/ppt/notesSlides/notesSlide21.xml" ContentType="application/vnd.openxmlformats-officedocument.presentationml.notesSlide+xml"/>
  <Override PartName="/ppt/slides/slide3.xml" ContentType="application/vnd.openxmlformats-officedocument.presentationml.slide+xml"/>
  <Override PartName="/ppt/slides/slide18.xml" ContentType="application/vnd.openxmlformats-officedocument.presentationml.slide+xml"/>
  <Override PartName="/ppt/slideLayouts/slideLayout3.xml" ContentType="application/vnd.openxmlformats-officedocument.presentationml.slideLayout+xml"/>
  <Override PartName="/ppt/slides/slide11.xml" ContentType="application/vnd.openxmlformats-officedocument.presentationml.slide+xml"/>
  <Override PartName="/ppt/notesSlides/notesSlide13.xml" ContentType="application/vnd.openxmlformats-officedocument.presentationml.notesSlide+xml"/>
  <Override PartName="/ppt/notesSlides/notesSlide5.xml" ContentType="application/vnd.openxmlformats-officedocument.presentationml.notesSlide+xml"/>
  <Override PartName="/ppt/theme/theme4.xml" ContentType="application/vnd.openxmlformats-officedocument.theme+xml"/>
  <Override PartName="/ppt/slideLayouts/slideLayout13.xml" ContentType="application/vnd.openxmlformats-officedocument.presentationml.slideLayout+xml"/>
  <Override PartName="/ppt/slides/slide25.xml" ContentType="application/vnd.openxmlformats-officedocument.presentationml.slide+xml"/>
  <Override PartName="/ppt/notesSlides/notesSlide27.xml" ContentType="application/vnd.openxmlformats-officedocument.presentationml.notesSlide+xml"/>
  <Override PartName="/ppt/slides/slide9.xml" ContentType="application/vnd.openxmlformats-officedocument.presentationml.slide+xml"/>
  <Override PartName="/ppt/slideLayouts/slideLayout9.xml" ContentType="application/vnd.openxmlformats-officedocument.presentationml.slideLayout+xml"/>
  <Override PartName="/ppt/slides/slide34.xml" ContentType="application/vnd.openxmlformats-officedocument.presentationml.slide+xml"/>
  <Override PartName="/ppt/notesSlides/notesSlide20.xml" ContentType="application/vnd.openxmlformats-officedocument.presentationml.notesSlide+xml"/>
  <Override PartName="/ppt/slides/slide2.xml" ContentType="application/vnd.openxmlformats-officedocument.presentationml.slide+xml"/>
  <Override PartName="/ppt/slideLayouts/slideLayout2.xml" ContentType="application/vnd.openxmlformats-officedocument.presentationml.slideLayout+xml"/>
  <Override PartName="/ppt/slides/slide17.xml" ContentType="application/vnd.openxmlformats-officedocument.presentationml.slide+xml"/>
  <Override PartName="/ppt/notesSlides/notesSlide19.xml" ContentType="application/vnd.openxmlformats-officedocument.presentationml.notesSlide+xml"/>
  <Override PartName="/ppt/slides/slide10.xml" ContentType="application/vnd.openxmlformats-officedocument.presentationml.slide+xml"/>
  <Override PartName="/ppt/notesSlides/notesSlide12.xml" ContentType="application/vnd.openxmlformats-officedocument.presentationml.notesSlide+xml"/>
  <Override PartName="/docProps/app.xml" ContentType="application/vnd.openxmlformats-officedocument.extended-properties+xml"/>
  <Override PartName="/ppt/notesSlides/notesSlide34.xml" ContentType="application/vnd.openxmlformats-officedocument.presentationml.notesSlide+xml"/>
  <Override PartName="/ppt/notesSlides/notesSlide4.xml" ContentType="application/vnd.openxmlformats-officedocument.presentationml.notesSlide+xml"/>
  <Override PartName="/ppt/theme/theme3.xml" ContentType="application/vnd.openxmlformats-officedocument.theme+xml"/>
  <Override PartName="/ppt/slideLayouts/slideLayout12.xml" ContentType="application/vnd.openxmlformats-officedocument.presentationml.slideLayout+xml"/>
  <Override PartName="/ppt/slides/slide24.xml" ContentType="application/vnd.openxmlformats-officedocument.presentationml.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26.xml" ContentType="application/vnd.openxmlformats-officedocument.presentationml.notesSlide+xml"/>
  <Override PartName="/ppt/slideLayouts/slideLayout8.xml" ContentType="application/vnd.openxmlformats-officedocument.presentationml.slideLayout+xml"/>
  <Override PartName="/ppt/slides/slide33.xml" ContentType="application/vnd.openxmlformats-officedocument.presentationml.slide+xml"/>
  <Override PartName="/ppt/slides/slide1.xml" ContentType="application/vnd.openxmlformats-officedocument.presentationml.slide+xml"/>
  <Override PartName="/ppt/slideLayouts/slideLayout1.xml" ContentType="application/vnd.openxmlformats-officedocument.presentationml.slideLayout+xml"/>
  <Override PartName="/ppt/slides/slide16.xml" ContentType="application/vnd.openxmlformats-officedocument.presentationml.slide+xml"/>
  <Override PartName="/ppt/notesSlides/notesSlide18.xml" ContentType="application/vnd.openxmlformats-officedocument.presentationml.notesSlide+xml"/>
  <Default Extension="jpeg" ContentType="image/jpeg"/>
  <Override PartName="/ppt/viewProps.xml" ContentType="application/vnd.openxmlformats-officedocument.presentationml.viewProps+xml"/>
  <Override PartName="/ppt/notesSlides/notesSlide11.xml" ContentType="application/vnd.openxmlformats-officedocument.presentationml.notesSlide+xml"/>
  <Override PartName="/ppt/notesSlides/notesSlide33.xml" ContentType="application/vnd.openxmlformats-officedocument.presentationml.notesSlide+xml"/>
  <Override PartName="/ppt/notesSlides/notesSlide3.xml" ContentType="application/vnd.openxmlformats-officedocument.presentationml.notesSlide+xml"/>
  <Override PartName="/ppt/theme/theme2.xml" ContentType="application/vnd.openxmlformats-officedocument.theme+xml"/>
  <Override PartName="/ppt/slideLayouts/slideLayout11.xml" ContentType="application/vnd.openxmlformats-officedocument.presentationml.slideLayout+xml"/>
  <Override PartName="/ppt/slides/slide23.xml" ContentType="application/vnd.openxmlformats-officedocument.presentationml.slide+xml"/>
  <Override PartName="/ppt/notesSlides/notesSlide25.xml" ContentType="application/vnd.openxmlformats-officedocument.presentationml.notesSlide+xml"/>
  <Override PartName="/ppt/slides/slide7.xml" ContentType="application/vnd.openxmlformats-officedocument.presentationml.slide+xml"/>
  <Override PartName="/ppt/slideLayouts/slideLayout7.xml" ContentType="application/vnd.openxmlformats-officedocument.presentationml.slideLayout+xml"/>
  <Override PartName="/ppt/slides/slide32.xml" ContentType="application/vnd.openxmlformats-officedocument.presentationml.slide+xml"/>
  <Override PartName="/ppt/notesMasters/notesMaster1.xml" ContentType="application/vnd.openxmlformats-officedocument.presentationml.notesMaster+xml"/>
  <Override PartName="/ppt/slides/slide15.xml" ContentType="application/vnd.openxmlformats-officedocument.presentationml.slide+xml"/>
  <Override PartName="/ppt/slideMasters/slideMaster3.xml" ContentType="application/vnd.openxmlformats-officedocument.presentationml.slideMaster+xml"/>
  <Override PartName="/ppt/notesSlides/notesSlide17.xml" ContentType="application/vnd.openxmlformats-officedocument.presentationml.notesSlide+xml"/>
  <Override PartName="/ppt/notesSlides/notesSlide32.xml" ContentType="application/vnd.openxmlformats-officedocument.presentationml.notesSlide+xml"/>
  <Override PartName="/ppt/notesSlides/notesSlide2.xml" ContentType="application/vnd.openxmlformats-officedocument.presentationml.notesSlide+xml"/>
  <Override PartName="/ppt/slides/slide29.xml" ContentType="application/vnd.openxmlformats-officedocument.presentationml.slide+xml"/>
  <Override PartName="/ppt/theme/theme1.xml" ContentType="application/vnd.openxmlformats-officedocument.theme+xml"/>
  <Override PartName="/ppt/slides/slide22.xml" ContentType="application/vnd.openxmlformats-officedocument.presentationml.slide+xml"/>
  <Override PartName="/ppt/presentation.xml" ContentType="application/vnd.openxmlformats-officedocument.presentationml.presentation.main+xml"/>
  <Override PartName="/ppt/slideLayouts/slideLayout10.xml" ContentType="application/vnd.openxmlformats-officedocument.presentationml.slideLayout+xml"/>
  <Override PartName="/ppt/slides/slide6.xml" ContentType="application/vnd.openxmlformats-officedocument.presentationml.slide+xml"/>
  <Default Extension="bin" ContentType="application/vnd.openxmlformats-officedocument.presentationml.printerSettings"/>
  <Override PartName="/ppt/slideLayouts/slideLayout6.xml" ContentType="application/vnd.openxmlformats-officedocument.presentationml.slideLayout+xml"/>
  <Override PartName="/ppt/slides/slide31.xml" ContentType="application/vnd.openxmlformats-officedocument.presentationml.slide+xml"/>
  <Override PartName="/ppt/notesSlides/notesSlide24.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Lst>
  <p:notesMasterIdLst>
    <p:notesMasterId r:id="rId38"/>
  </p:notesMasterIdLst>
  <p:sldIdLst>
    <p:sldId id="467" r:id="rId4"/>
    <p:sldId id="496" r:id="rId5"/>
    <p:sldId id="503" r:id="rId6"/>
    <p:sldId id="497" r:id="rId7"/>
    <p:sldId id="504" r:id="rId8"/>
    <p:sldId id="533" r:id="rId9"/>
    <p:sldId id="508" r:id="rId10"/>
    <p:sldId id="506" r:id="rId11"/>
    <p:sldId id="505" r:id="rId12"/>
    <p:sldId id="507" r:id="rId13"/>
    <p:sldId id="509" r:id="rId14"/>
    <p:sldId id="510" r:id="rId15"/>
    <p:sldId id="511" r:id="rId16"/>
    <p:sldId id="512" r:id="rId17"/>
    <p:sldId id="513" r:id="rId18"/>
    <p:sldId id="514" r:id="rId19"/>
    <p:sldId id="515" r:id="rId20"/>
    <p:sldId id="516" r:id="rId21"/>
    <p:sldId id="517" r:id="rId22"/>
    <p:sldId id="518" r:id="rId23"/>
    <p:sldId id="519" r:id="rId24"/>
    <p:sldId id="520" r:id="rId25"/>
    <p:sldId id="521" r:id="rId26"/>
    <p:sldId id="522" r:id="rId27"/>
    <p:sldId id="523" r:id="rId28"/>
    <p:sldId id="524" r:id="rId29"/>
    <p:sldId id="525" r:id="rId30"/>
    <p:sldId id="526" r:id="rId31"/>
    <p:sldId id="527" r:id="rId32"/>
    <p:sldId id="528" r:id="rId33"/>
    <p:sldId id="530" r:id="rId34"/>
    <p:sldId id="531" r:id="rId35"/>
    <p:sldId id="532" r:id="rId36"/>
    <p:sldId id="466" r:id="rId37"/>
  </p:sldIdLst>
  <p:sldSz cx="9144000" cy="6858000" type="screen4x3"/>
  <p:notesSz cx="9144000" cy="6858000"/>
  <p:defaultTextStyle>
    <a:defPPr>
      <a:defRPr lang="en-US"/>
    </a:defPPr>
    <a:lvl1pPr algn="l" rtl="0" eaLnBrk="0" fontAlgn="base" hangingPunct="0">
      <a:spcBef>
        <a:spcPct val="0"/>
      </a:spcBef>
      <a:spcAft>
        <a:spcPct val="0"/>
      </a:spcAft>
      <a:defRPr sz="2400" kern="1200">
        <a:solidFill>
          <a:schemeClr val="tx1"/>
        </a:solidFill>
        <a:latin typeface="Times New Roman"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charset="0"/>
        <a:ea typeface="+mn-ea"/>
        <a:cs typeface="+mn-cs"/>
      </a:defRPr>
    </a:lvl5pPr>
    <a:lvl6pPr marL="2286000" algn="l" defTabSz="457200" rtl="0" eaLnBrk="1" latinLnBrk="0" hangingPunct="1">
      <a:defRPr sz="2400" kern="1200">
        <a:solidFill>
          <a:schemeClr val="tx1"/>
        </a:solidFill>
        <a:latin typeface="Times New Roman" charset="0"/>
        <a:ea typeface="+mn-ea"/>
        <a:cs typeface="+mn-cs"/>
      </a:defRPr>
    </a:lvl6pPr>
    <a:lvl7pPr marL="2743200" algn="l" defTabSz="457200" rtl="0" eaLnBrk="1" latinLnBrk="0" hangingPunct="1">
      <a:defRPr sz="2400" kern="1200">
        <a:solidFill>
          <a:schemeClr val="tx1"/>
        </a:solidFill>
        <a:latin typeface="Times New Roman" charset="0"/>
        <a:ea typeface="+mn-ea"/>
        <a:cs typeface="+mn-cs"/>
      </a:defRPr>
    </a:lvl7pPr>
    <a:lvl8pPr marL="3200400" algn="l" defTabSz="457200" rtl="0" eaLnBrk="1" latinLnBrk="0" hangingPunct="1">
      <a:defRPr sz="2400" kern="1200">
        <a:solidFill>
          <a:schemeClr val="tx1"/>
        </a:solidFill>
        <a:latin typeface="Times New Roman" charset="0"/>
        <a:ea typeface="+mn-ea"/>
        <a:cs typeface="+mn-cs"/>
      </a:defRPr>
    </a:lvl8pPr>
    <a:lvl9pPr marL="3657600" algn="l" defTabSz="457200" rtl="0" eaLnBrk="1" latinLnBrk="0" hangingPunct="1">
      <a:defRPr sz="2400"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666666"/>
    <a:srgbClr val="CCCCCC"/>
    <a:srgbClr val="999999"/>
    <a:srgbClr val="0000FF"/>
    <a:srgbClr val="FFFFFF"/>
    <a:srgbClr val="F8F0E3"/>
    <a:srgbClr val="000000"/>
    <a:srgbClr val="0066CC"/>
    <a:srgbClr val="009900"/>
    <a:srgbClr val="66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p:cViewPr>
        <p:scale>
          <a:sx n="105" d="100"/>
          <a:sy n="105" d="100"/>
        </p:scale>
        <p:origin x="-1136" y="-104"/>
      </p:cViewPr>
      <p:guideLst>
        <p:guide orient="horz" pos="2208"/>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9" Type="http://schemas.openxmlformats.org/officeDocument/2006/relationships/slide" Target="slides/slide6.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37" Type="http://schemas.openxmlformats.org/officeDocument/2006/relationships/slide" Target="slides/slide34.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D82E50F-2B6F-4A44-A8F5-450FA31D2C63}"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pPr/>
              <a:t>1</a:t>
            </a:fld>
            <a:endParaRPr lang="en-US"/>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p>
            <a:fld id="{C2B05D85-56F0-5646-90D3-708651C36D1B}" type="slidenum">
              <a:rPr lang="en-US">
                <a:solidFill>
                  <a:prstClr val="black"/>
                </a:solidFill>
              </a:rPr>
              <a:pPr/>
              <a:t>10</a:t>
            </a:fld>
            <a:endParaRPr lang="en-US">
              <a:solidFill>
                <a:prstClr val="black"/>
              </a:solidFill>
            </a:endParaRPr>
          </a:p>
        </p:txBody>
      </p:sp>
      <p:sp>
        <p:nvSpPr>
          <p:cNvPr id="29699" name="Rectangle 2"/>
          <p:cNvSpPr>
            <a:spLocks noGrp="1" noRot="1" noChangeAspect="1" noChangeArrowheads="1"/>
          </p:cNvSpPr>
          <p:nvPr>
            <p:ph type="sldImg"/>
          </p:nvPr>
        </p:nvSpPr>
        <p:spPr>
          <a:xfrm>
            <a:off x="2846388" y="533400"/>
            <a:ext cx="3454400" cy="2590800"/>
          </a:xfrm>
          <a:solidFill>
            <a:srgbClr val="FFFFFF"/>
          </a:solidFill>
          <a:ln/>
        </p:spPr>
      </p:sp>
      <p:sp>
        <p:nvSpPr>
          <p:cNvPr id="2970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4A99C5D1-22D5-2E4A-89E3-1F1EFCF272F5}" type="slidenum">
              <a:rPr lang="en-US">
                <a:solidFill>
                  <a:prstClr val="black"/>
                </a:solidFill>
              </a:rPr>
              <a:pPr/>
              <a:t>11</a:t>
            </a:fld>
            <a:endParaRPr lang="en-US">
              <a:solidFill>
                <a:prstClr val="black"/>
              </a:solidFill>
            </a:endParaRPr>
          </a:p>
        </p:txBody>
      </p:sp>
      <p:sp>
        <p:nvSpPr>
          <p:cNvPr id="33795" name="Rectangle 2"/>
          <p:cNvSpPr>
            <a:spLocks noGrp="1" noRot="1" noChangeAspect="1" noChangeArrowheads="1"/>
          </p:cNvSpPr>
          <p:nvPr>
            <p:ph type="sldImg"/>
          </p:nvPr>
        </p:nvSpPr>
        <p:spPr>
          <a:xfrm>
            <a:off x="2846388" y="533400"/>
            <a:ext cx="3454400" cy="2590800"/>
          </a:xfrm>
          <a:solidFill>
            <a:srgbClr val="FFFFFF"/>
          </a:solidFill>
          <a:ln/>
        </p:spPr>
      </p:sp>
      <p:sp>
        <p:nvSpPr>
          <p:cNvPr id="3379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p>
            <a:fld id="{A7BA1F0F-0CDA-834B-98B4-042BAE94A9DC}" type="slidenum">
              <a:rPr lang="en-US">
                <a:solidFill>
                  <a:prstClr val="black"/>
                </a:solidFill>
              </a:rPr>
              <a:pPr/>
              <a:t>12</a:t>
            </a:fld>
            <a:endParaRPr lang="en-US">
              <a:solidFill>
                <a:prstClr val="black"/>
              </a:solidFill>
            </a:endParaRPr>
          </a:p>
        </p:txBody>
      </p:sp>
      <p:sp>
        <p:nvSpPr>
          <p:cNvPr id="35843" name="Rectangle 2"/>
          <p:cNvSpPr>
            <a:spLocks noGrp="1" noRot="1" noChangeAspect="1" noChangeArrowheads="1"/>
          </p:cNvSpPr>
          <p:nvPr>
            <p:ph type="sldImg"/>
          </p:nvPr>
        </p:nvSpPr>
        <p:spPr>
          <a:xfrm>
            <a:off x="2846388" y="533400"/>
            <a:ext cx="3454400" cy="2590800"/>
          </a:xfrm>
          <a:solidFill>
            <a:srgbClr val="FFFFFF"/>
          </a:solidFill>
          <a:ln/>
        </p:spPr>
      </p:sp>
      <p:sp>
        <p:nvSpPr>
          <p:cNvPr id="3584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33E30013-EFB8-F04E-9ACF-891BA37EB38C}" type="slidenum">
              <a:rPr lang="en-US">
                <a:solidFill>
                  <a:prstClr val="black"/>
                </a:solidFill>
              </a:rPr>
              <a:pPr/>
              <a:t>13</a:t>
            </a:fld>
            <a:endParaRPr lang="en-US">
              <a:solidFill>
                <a:prstClr val="black"/>
              </a:solidFill>
            </a:endParaRPr>
          </a:p>
        </p:txBody>
      </p:sp>
      <p:sp>
        <p:nvSpPr>
          <p:cNvPr id="37891" name="Rectangle 2"/>
          <p:cNvSpPr>
            <a:spLocks noGrp="1" noRot="1" noChangeAspect="1" noChangeArrowheads="1"/>
          </p:cNvSpPr>
          <p:nvPr>
            <p:ph type="sldImg"/>
          </p:nvPr>
        </p:nvSpPr>
        <p:spPr>
          <a:xfrm>
            <a:off x="2846388" y="533400"/>
            <a:ext cx="3454400" cy="2590800"/>
          </a:xfrm>
          <a:solidFill>
            <a:srgbClr val="FFFFFF"/>
          </a:solidFill>
          <a:ln/>
        </p:spPr>
      </p:sp>
      <p:sp>
        <p:nvSpPr>
          <p:cNvPr id="3789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p:spPr>
        <p:txBody>
          <a:bodyPr/>
          <a:lstStyle/>
          <a:p>
            <a:fld id="{3166FEEA-7D0D-0748-B6E5-B776A146EBB6}" type="slidenum">
              <a:rPr lang="en-US">
                <a:solidFill>
                  <a:prstClr val="black"/>
                </a:solidFill>
              </a:rPr>
              <a:pPr/>
              <a:t>14</a:t>
            </a:fld>
            <a:endParaRPr lang="en-US">
              <a:solidFill>
                <a:prstClr val="black"/>
              </a:solidFill>
            </a:endParaRPr>
          </a:p>
        </p:txBody>
      </p:sp>
      <p:sp>
        <p:nvSpPr>
          <p:cNvPr id="39939" name="Rectangle 2"/>
          <p:cNvSpPr>
            <a:spLocks noGrp="1" noRot="1" noChangeAspect="1" noChangeArrowheads="1"/>
          </p:cNvSpPr>
          <p:nvPr>
            <p:ph type="sldImg"/>
          </p:nvPr>
        </p:nvSpPr>
        <p:spPr>
          <a:xfrm>
            <a:off x="2846388" y="533400"/>
            <a:ext cx="3454400" cy="2590800"/>
          </a:xfrm>
          <a:solidFill>
            <a:srgbClr val="FFFFFF"/>
          </a:solidFill>
          <a:ln/>
        </p:spPr>
      </p:sp>
      <p:sp>
        <p:nvSpPr>
          <p:cNvPr id="3994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17386882-4AFD-F643-820A-85CF6BE05BE7}" type="slidenum">
              <a:rPr lang="en-US">
                <a:solidFill>
                  <a:prstClr val="black"/>
                </a:solidFill>
              </a:rPr>
              <a:pPr/>
              <a:t>15</a:t>
            </a:fld>
            <a:endParaRPr lang="en-US">
              <a:solidFill>
                <a:prstClr val="black"/>
              </a:solidFill>
            </a:endParaRPr>
          </a:p>
        </p:txBody>
      </p:sp>
      <p:sp>
        <p:nvSpPr>
          <p:cNvPr id="41987" name="Rectangle 2"/>
          <p:cNvSpPr>
            <a:spLocks noGrp="1" noRot="1" noChangeAspect="1" noChangeArrowheads="1"/>
          </p:cNvSpPr>
          <p:nvPr>
            <p:ph type="sldImg"/>
          </p:nvPr>
        </p:nvSpPr>
        <p:spPr>
          <a:xfrm>
            <a:off x="2846388" y="533400"/>
            <a:ext cx="3454400" cy="2590800"/>
          </a:xfrm>
          <a:solidFill>
            <a:srgbClr val="FFFFFF"/>
          </a:solidFill>
          <a:ln/>
        </p:spPr>
      </p:sp>
      <p:sp>
        <p:nvSpPr>
          <p:cNvPr id="4198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BE94AE91-F680-9E4F-B9E5-3073F104142A}" type="slidenum">
              <a:rPr lang="en-US">
                <a:solidFill>
                  <a:prstClr val="black"/>
                </a:solidFill>
              </a:rPr>
              <a:pPr/>
              <a:t>16</a:t>
            </a:fld>
            <a:endParaRPr lang="en-US">
              <a:solidFill>
                <a:prstClr val="black"/>
              </a:solidFill>
            </a:endParaRPr>
          </a:p>
        </p:txBody>
      </p:sp>
      <p:sp>
        <p:nvSpPr>
          <p:cNvPr id="44035" name="Rectangle 2"/>
          <p:cNvSpPr>
            <a:spLocks noGrp="1" noRot="1" noChangeAspect="1" noChangeArrowheads="1"/>
          </p:cNvSpPr>
          <p:nvPr>
            <p:ph type="sldImg"/>
          </p:nvPr>
        </p:nvSpPr>
        <p:spPr>
          <a:xfrm>
            <a:off x="2846388" y="533400"/>
            <a:ext cx="3454400" cy="2590800"/>
          </a:xfrm>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p>
            <a:fld id="{8465C1A8-5DE9-0444-9D32-642DA24058DC}" type="slidenum">
              <a:rPr lang="en-US">
                <a:solidFill>
                  <a:prstClr val="black"/>
                </a:solidFill>
              </a:rPr>
              <a:pPr/>
              <a:t>17</a:t>
            </a:fld>
            <a:endParaRPr lang="en-US">
              <a:solidFill>
                <a:prstClr val="black"/>
              </a:solidFill>
            </a:endParaRPr>
          </a:p>
        </p:txBody>
      </p:sp>
      <p:sp>
        <p:nvSpPr>
          <p:cNvPr id="46083" name="Rectangle 2"/>
          <p:cNvSpPr>
            <a:spLocks noGrp="1" noRot="1" noChangeAspect="1" noChangeArrowheads="1"/>
          </p:cNvSpPr>
          <p:nvPr>
            <p:ph type="sldImg"/>
          </p:nvPr>
        </p:nvSpPr>
        <p:spPr>
          <a:xfrm>
            <a:off x="2846388" y="533400"/>
            <a:ext cx="3454400" cy="25908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086FF6CA-B6E0-D14B-BDAB-95E90123FC1C}" type="slidenum">
              <a:rPr lang="en-US">
                <a:solidFill>
                  <a:prstClr val="black"/>
                </a:solidFill>
              </a:rPr>
              <a:pPr/>
              <a:t>18</a:t>
            </a:fld>
            <a:endParaRPr lang="en-US">
              <a:solidFill>
                <a:prstClr val="black"/>
              </a:solidFill>
            </a:endParaRPr>
          </a:p>
        </p:txBody>
      </p:sp>
      <p:sp>
        <p:nvSpPr>
          <p:cNvPr id="48131" name="Rectangle 2"/>
          <p:cNvSpPr>
            <a:spLocks noGrp="1" noRot="1" noChangeAspect="1" noChangeArrowheads="1"/>
          </p:cNvSpPr>
          <p:nvPr>
            <p:ph type="sldImg"/>
          </p:nvPr>
        </p:nvSpPr>
        <p:spPr>
          <a:xfrm>
            <a:off x="2846388" y="533400"/>
            <a:ext cx="3454400" cy="2590800"/>
          </a:xfrm>
          <a:solidFill>
            <a:srgbClr val="FFFFFF"/>
          </a:solidFill>
          <a:ln/>
        </p:spPr>
      </p:sp>
      <p:sp>
        <p:nvSpPr>
          <p:cNvPr id="4813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0F31C417-5AB5-A543-A634-9D7800EC6AE2}" type="slidenum">
              <a:rPr lang="en-US">
                <a:solidFill>
                  <a:prstClr val="black"/>
                </a:solidFill>
              </a:rPr>
              <a:pPr/>
              <a:t>19</a:t>
            </a:fld>
            <a:endParaRPr lang="en-US">
              <a:solidFill>
                <a:prstClr val="black"/>
              </a:solidFill>
            </a:endParaRPr>
          </a:p>
        </p:txBody>
      </p:sp>
      <p:sp>
        <p:nvSpPr>
          <p:cNvPr id="50179" name="Rectangle 2"/>
          <p:cNvSpPr>
            <a:spLocks noGrp="1" noRot="1" noChangeAspect="1" noChangeArrowheads="1"/>
          </p:cNvSpPr>
          <p:nvPr>
            <p:ph type="sldImg"/>
          </p:nvPr>
        </p:nvSpPr>
        <p:spPr>
          <a:xfrm>
            <a:off x="2846388" y="533400"/>
            <a:ext cx="3454400" cy="2590800"/>
          </a:xfrm>
          <a:solidFill>
            <a:srgbClr val="FFFFFF"/>
          </a:solidFill>
          <a:ln/>
        </p:spPr>
      </p:sp>
      <p:sp>
        <p:nvSpPr>
          <p:cNvPr id="5018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B3ADA1-ADF1-0D4A-9B34-3B4FA223CF0D}" type="slidenum">
              <a:rPr lang="en-US"/>
              <a:pPr/>
              <a:t>2</a:t>
            </a:fld>
            <a:endParaRPr lang="en-US"/>
          </a:p>
        </p:txBody>
      </p:sp>
      <p:sp>
        <p:nvSpPr>
          <p:cNvPr id="5191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191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9BACB1DE-7188-8C49-97F6-B148E76135BE}" type="slidenum">
              <a:rPr lang="en-US">
                <a:solidFill>
                  <a:prstClr val="black"/>
                </a:solidFill>
              </a:rPr>
              <a:pPr/>
              <a:t>20</a:t>
            </a:fld>
            <a:endParaRPr lang="en-US">
              <a:solidFill>
                <a:prstClr val="black"/>
              </a:solidFill>
            </a:endParaRPr>
          </a:p>
        </p:txBody>
      </p:sp>
      <p:sp>
        <p:nvSpPr>
          <p:cNvPr id="52227" name="Rectangle 2"/>
          <p:cNvSpPr>
            <a:spLocks noGrp="1" noRot="1" noChangeAspect="1" noChangeArrowheads="1"/>
          </p:cNvSpPr>
          <p:nvPr>
            <p:ph type="sldImg"/>
          </p:nvPr>
        </p:nvSpPr>
        <p:spPr>
          <a:xfrm>
            <a:off x="2846388" y="533400"/>
            <a:ext cx="3454400" cy="25908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D1A8EC25-D167-634C-B67E-50C7686B4EB8}" type="slidenum">
              <a:rPr lang="en-US">
                <a:solidFill>
                  <a:prstClr val="black"/>
                </a:solidFill>
              </a:rPr>
              <a:pPr/>
              <a:t>21</a:t>
            </a:fld>
            <a:endParaRPr lang="en-US">
              <a:solidFill>
                <a:prstClr val="black"/>
              </a:solidFill>
            </a:endParaRPr>
          </a:p>
        </p:txBody>
      </p:sp>
      <p:sp>
        <p:nvSpPr>
          <p:cNvPr id="31747" name="Rectangle 2"/>
          <p:cNvSpPr>
            <a:spLocks noGrp="1" noRot="1" noChangeAspect="1" noChangeArrowheads="1"/>
          </p:cNvSpPr>
          <p:nvPr>
            <p:ph type="sldImg"/>
          </p:nvPr>
        </p:nvSpPr>
        <p:spPr>
          <a:solidFill>
            <a:srgbClr val="FFFFFF"/>
          </a:solidFill>
          <a:ln/>
        </p:spPr>
      </p:sp>
      <p:sp>
        <p:nvSpPr>
          <p:cNvPr id="3174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p>
            <a:fld id="{38DE8BED-9BD4-4E41-B8DE-FD888BDCC192}" type="slidenum">
              <a:rPr lang="en-US">
                <a:solidFill>
                  <a:prstClr val="black"/>
                </a:solidFill>
              </a:rPr>
              <a:pPr/>
              <a:t>22</a:t>
            </a:fld>
            <a:endParaRPr lang="en-US">
              <a:solidFill>
                <a:prstClr val="black"/>
              </a:solidFill>
            </a:endParaRPr>
          </a:p>
        </p:txBody>
      </p:sp>
      <p:sp>
        <p:nvSpPr>
          <p:cNvPr id="35843" name="Rectangle 2"/>
          <p:cNvSpPr>
            <a:spLocks noGrp="1" noRot="1" noChangeAspect="1" noChangeArrowheads="1"/>
          </p:cNvSpPr>
          <p:nvPr>
            <p:ph type="sldImg"/>
          </p:nvPr>
        </p:nvSpPr>
        <p:spPr>
          <a:solidFill>
            <a:srgbClr val="FFFFFF"/>
          </a:solidFill>
          <a:ln/>
        </p:spPr>
      </p:sp>
      <p:sp>
        <p:nvSpPr>
          <p:cNvPr id="3584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70B0536A-8E1C-F445-9F4F-2312D45A9E62}" type="slidenum">
              <a:rPr lang="en-US">
                <a:solidFill>
                  <a:prstClr val="black"/>
                </a:solidFill>
              </a:rPr>
              <a:pPr/>
              <a:t>23</a:t>
            </a:fld>
            <a:endParaRPr lang="en-US">
              <a:solidFill>
                <a:prstClr val="black"/>
              </a:solidFill>
            </a:endParaRPr>
          </a:p>
        </p:txBody>
      </p:sp>
      <p:sp>
        <p:nvSpPr>
          <p:cNvPr id="37891" name="Rectangle 2"/>
          <p:cNvSpPr>
            <a:spLocks noGrp="1" noRot="1" noChangeAspect="1" noChangeArrowheads="1"/>
          </p:cNvSpPr>
          <p:nvPr>
            <p:ph type="sldImg"/>
          </p:nvPr>
        </p:nvSpPr>
        <p:spPr>
          <a:solidFill>
            <a:srgbClr val="FFFFFF"/>
          </a:solidFill>
          <a:ln/>
        </p:spPr>
      </p:sp>
      <p:sp>
        <p:nvSpPr>
          <p:cNvPr id="3789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p:spPr>
        <p:txBody>
          <a:bodyPr/>
          <a:lstStyle/>
          <a:p>
            <a:fld id="{E0094BC2-5566-E141-8A96-2705AB204171}" type="slidenum">
              <a:rPr lang="en-US">
                <a:solidFill>
                  <a:prstClr val="black"/>
                </a:solidFill>
              </a:rPr>
              <a:pPr/>
              <a:t>24</a:t>
            </a:fld>
            <a:endParaRPr lang="en-US">
              <a:solidFill>
                <a:prstClr val="black"/>
              </a:solidFill>
            </a:endParaRPr>
          </a:p>
        </p:txBody>
      </p:sp>
      <p:sp>
        <p:nvSpPr>
          <p:cNvPr id="39939" name="Rectangle 2"/>
          <p:cNvSpPr>
            <a:spLocks noGrp="1" noRot="1" noChangeAspect="1" noChangeArrowheads="1"/>
          </p:cNvSpPr>
          <p:nvPr>
            <p:ph type="sldImg"/>
          </p:nvPr>
        </p:nvSpPr>
        <p:spPr>
          <a:solidFill>
            <a:srgbClr val="FFFFFF"/>
          </a:solidFill>
          <a:ln/>
        </p:spPr>
      </p:sp>
      <p:sp>
        <p:nvSpPr>
          <p:cNvPr id="3994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5F673D01-D89F-DE41-872E-233A8019C9DA}" type="slidenum">
              <a:rPr lang="en-US">
                <a:solidFill>
                  <a:prstClr val="black"/>
                </a:solidFill>
              </a:rPr>
              <a:pPr/>
              <a:t>25</a:t>
            </a:fld>
            <a:endParaRPr lang="en-US">
              <a:solidFill>
                <a:prstClr val="black"/>
              </a:solidFill>
            </a:endParaRPr>
          </a:p>
        </p:txBody>
      </p:sp>
      <p:sp>
        <p:nvSpPr>
          <p:cNvPr id="41987" name="Rectangle 2"/>
          <p:cNvSpPr>
            <a:spLocks noGrp="1" noRot="1" noChangeAspect="1" noChangeArrowheads="1"/>
          </p:cNvSpPr>
          <p:nvPr>
            <p:ph type="sldImg"/>
          </p:nvPr>
        </p:nvSpPr>
        <p:spPr>
          <a:solidFill>
            <a:srgbClr val="FFFFFF"/>
          </a:solidFill>
          <a:ln/>
        </p:spPr>
      </p:sp>
      <p:sp>
        <p:nvSpPr>
          <p:cNvPr id="4198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DC44B035-0B4F-7A4E-9F45-33F6107274B1}" type="slidenum">
              <a:rPr lang="en-US">
                <a:solidFill>
                  <a:prstClr val="black"/>
                </a:solidFill>
              </a:rPr>
              <a:pPr/>
              <a:t>26</a:t>
            </a:fld>
            <a:endParaRPr lang="en-US">
              <a:solidFill>
                <a:prstClr val="black"/>
              </a:solidFill>
            </a:endParaRPr>
          </a:p>
        </p:txBody>
      </p:sp>
      <p:sp>
        <p:nvSpPr>
          <p:cNvPr id="44035" name="Rectangle 2"/>
          <p:cNvSpPr>
            <a:spLocks noGrp="1" noRot="1" noChangeAspect="1" noChangeArrowheads="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p>
            <a:fld id="{9DB36E0F-A355-1041-84F6-24F3B6C7FC1F}" type="slidenum">
              <a:rPr lang="en-US">
                <a:solidFill>
                  <a:prstClr val="black"/>
                </a:solidFill>
              </a:rPr>
              <a:pPr/>
              <a:t>27</a:t>
            </a:fld>
            <a:endParaRPr lang="en-US">
              <a:solidFill>
                <a:prstClr val="black"/>
              </a:solidFill>
            </a:endParaRPr>
          </a:p>
        </p:txBody>
      </p:sp>
      <p:sp>
        <p:nvSpPr>
          <p:cNvPr id="46083" name="Rectangle 2"/>
          <p:cNvSpPr>
            <a:spLocks noGrp="1" noRot="1" noChangeAspect="1" noChangeArrowheads="1"/>
          </p:cNvSpPr>
          <p:nvPr>
            <p:ph type="sldImg"/>
          </p:nvPr>
        </p:nvSpPr>
        <p:spPr>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B09664A4-8D96-174A-AF95-7812F029A8B5}" type="slidenum">
              <a:rPr lang="en-US">
                <a:solidFill>
                  <a:prstClr val="black"/>
                </a:solidFill>
              </a:rPr>
              <a:pPr/>
              <a:t>28</a:t>
            </a:fld>
            <a:endParaRPr lang="en-US">
              <a:solidFill>
                <a:prstClr val="black"/>
              </a:solidFill>
            </a:endParaRPr>
          </a:p>
        </p:txBody>
      </p:sp>
      <p:sp>
        <p:nvSpPr>
          <p:cNvPr id="48131" name="Rectangle 2"/>
          <p:cNvSpPr>
            <a:spLocks noGrp="1" noRot="1" noChangeAspect="1" noChangeArrowheads="1"/>
          </p:cNvSpPr>
          <p:nvPr>
            <p:ph type="sldImg"/>
          </p:nvPr>
        </p:nvSpPr>
        <p:spPr>
          <a:solidFill>
            <a:srgbClr val="FFFFFF"/>
          </a:solidFill>
          <a:ln/>
        </p:spPr>
      </p:sp>
      <p:sp>
        <p:nvSpPr>
          <p:cNvPr id="4813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ECDA91B2-7A2E-2A40-99F6-E0DEED9541E5}" type="slidenum">
              <a:rPr lang="en-US">
                <a:solidFill>
                  <a:prstClr val="black"/>
                </a:solidFill>
              </a:rPr>
              <a:pPr/>
              <a:t>29</a:t>
            </a:fld>
            <a:endParaRPr lang="en-US">
              <a:solidFill>
                <a:prstClr val="black"/>
              </a:solidFill>
            </a:endParaRPr>
          </a:p>
        </p:txBody>
      </p:sp>
      <p:sp>
        <p:nvSpPr>
          <p:cNvPr id="50179" name="Rectangle 2"/>
          <p:cNvSpPr>
            <a:spLocks noGrp="1" noRot="1" noChangeAspect="1" noChangeArrowheads="1"/>
          </p:cNvSpPr>
          <p:nvPr>
            <p:ph type="sldImg"/>
          </p:nvPr>
        </p:nvSpPr>
        <p:spPr>
          <a:solidFill>
            <a:srgbClr val="FFFFFF"/>
          </a:solidFill>
          <a:ln/>
        </p:spPr>
      </p:sp>
      <p:sp>
        <p:nvSpPr>
          <p:cNvPr id="5018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B3ADA1-ADF1-0D4A-9B34-3B4FA223CF0D}" type="slidenum">
              <a:rPr lang="en-US"/>
              <a:pPr/>
              <a:t>3</a:t>
            </a:fld>
            <a:endParaRPr lang="en-US"/>
          </a:p>
        </p:txBody>
      </p:sp>
      <p:sp>
        <p:nvSpPr>
          <p:cNvPr id="5191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191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E24C5513-A426-374E-9E78-FD9BC9777443}" type="slidenum">
              <a:rPr lang="en-US">
                <a:solidFill>
                  <a:prstClr val="black"/>
                </a:solidFill>
              </a:rPr>
              <a:pPr/>
              <a:t>30</a:t>
            </a:fld>
            <a:endParaRPr lang="en-US">
              <a:solidFill>
                <a:prstClr val="black"/>
              </a:solidFill>
            </a:endParaRPr>
          </a:p>
        </p:txBody>
      </p:sp>
      <p:sp>
        <p:nvSpPr>
          <p:cNvPr id="52227" name="Rectangle 2"/>
          <p:cNvSpPr>
            <a:spLocks noGrp="1" noRot="1" noChangeAspect="1" noChangeArrowheads="1"/>
          </p:cNvSpPr>
          <p:nvPr>
            <p:ph type="sldImg"/>
          </p:nvPr>
        </p:nvSpPr>
        <p:spPr>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04F0EFB3-6F4B-514B-ABC2-9716B7B9817F}" type="slidenum">
              <a:rPr lang="en-US">
                <a:solidFill>
                  <a:prstClr val="black"/>
                </a:solidFill>
              </a:rPr>
              <a:pPr/>
              <a:t>31</a:t>
            </a:fld>
            <a:endParaRPr lang="en-US">
              <a:solidFill>
                <a:prstClr val="black"/>
              </a:solidFill>
            </a:endParaRPr>
          </a:p>
        </p:txBody>
      </p:sp>
      <p:sp>
        <p:nvSpPr>
          <p:cNvPr id="56323" name="Rectangle 2"/>
          <p:cNvSpPr>
            <a:spLocks noGrp="1" noRot="1" noChangeAspect="1" noChangeArrowheads="1"/>
          </p:cNvSpPr>
          <p:nvPr>
            <p:ph type="sldImg"/>
          </p:nvPr>
        </p:nvSpPr>
        <p:spPr>
          <a:solidFill>
            <a:srgbClr val="FFFFFF"/>
          </a:solidFill>
          <a:ln/>
        </p:spPr>
      </p:sp>
      <p:sp>
        <p:nvSpPr>
          <p:cNvPr id="5632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125877FE-A220-A743-BE19-266363B43137}" type="slidenum">
              <a:rPr lang="en-US">
                <a:solidFill>
                  <a:prstClr val="black"/>
                </a:solidFill>
              </a:rPr>
              <a:pPr/>
              <a:t>32</a:t>
            </a:fld>
            <a:endParaRPr lang="en-US">
              <a:solidFill>
                <a:prstClr val="black"/>
              </a:solidFill>
            </a:endParaRPr>
          </a:p>
        </p:txBody>
      </p:sp>
      <p:sp>
        <p:nvSpPr>
          <p:cNvPr id="58371" name="Rectangle 2"/>
          <p:cNvSpPr>
            <a:spLocks noGrp="1" noRot="1" noChangeAspect="1" noChangeArrowheads="1"/>
          </p:cNvSpPr>
          <p:nvPr>
            <p:ph type="sldImg"/>
          </p:nvPr>
        </p:nvSpPr>
        <p:spPr>
          <a:solidFill>
            <a:srgbClr val="FFFFFF"/>
          </a:solidFill>
          <a:ln/>
        </p:spPr>
      </p:sp>
      <p:sp>
        <p:nvSpPr>
          <p:cNvPr id="5837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F0B9A435-ECDF-DB4F-A011-5679DAA1046C}" type="slidenum">
              <a:rPr lang="en-US">
                <a:solidFill>
                  <a:prstClr val="black"/>
                </a:solidFill>
              </a:rPr>
              <a:pPr/>
              <a:t>33</a:t>
            </a:fld>
            <a:endParaRPr lang="en-US">
              <a:solidFill>
                <a:prstClr val="black"/>
              </a:solidFill>
            </a:endParaRPr>
          </a:p>
        </p:txBody>
      </p:sp>
      <p:sp>
        <p:nvSpPr>
          <p:cNvPr id="60419" name="Rectangle 2"/>
          <p:cNvSpPr>
            <a:spLocks noGrp="1" noRot="1" noChangeAspect="1" noChangeArrowheads="1"/>
          </p:cNvSpPr>
          <p:nvPr>
            <p:ph type="sldImg"/>
          </p:nvPr>
        </p:nvSpPr>
        <p:spPr>
          <a:solidFill>
            <a:srgbClr val="FFFFFF"/>
          </a:solidFill>
          <a:ln/>
        </p:spPr>
      </p:sp>
      <p:sp>
        <p:nvSpPr>
          <p:cNvPr id="6042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2C7D37-D92C-0D48-9DBD-407E1F3838C8}" type="slidenum">
              <a:rPr lang="en-US"/>
              <a:pPr/>
              <a:t>34</a:t>
            </a:fld>
            <a:endParaRPr lang="en-US"/>
          </a:p>
        </p:txBody>
      </p:sp>
      <p:sp>
        <p:nvSpPr>
          <p:cNvPr id="4505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05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8999020-B8E8-984C-ADFD-484E43E193D4}" type="slidenum">
              <a:rPr lang="en-US"/>
              <a:pPr/>
              <a:t>4</a:t>
            </a:fld>
            <a:endParaRPr lang="en-US"/>
          </a:p>
        </p:txBody>
      </p:sp>
      <p:sp>
        <p:nvSpPr>
          <p:cNvPr id="5355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355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8999020-B8E8-984C-ADFD-484E43E193D4}" type="slidenum">
              <a:rPr lang="en-US"/>
              <a:pPr/>
              <a:t>5</a:t>
            </a:fld>
            <a:endParaRPr lang="en-US"/>
          </a:p>
        </p:txBody>
      </p:sp>
      <p:sp>
        <p:nvSpPr>
          <p:cNvPr id="5355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355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EFD847A-FD4E-3048-A81D-B27CD3B9ED6E}" type="slidenum">
              <a:rPr lang="en-US"/>
              <a:pPr/>
              <a:t>6</a:t>
            </a:fld>
            <a:endParaRPr lang="en-US"/>
          </a:p>
        </p:txBody>
      </p:sp>
      <p:sp>
        <p:nvSpPr>
          <p:cNvPr id="7075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75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4E691F1E-78DC-324D-8795-1C751EC9FD9A}" type="slidenum">
              <a:rPr lang="en-US">
                <a:solidFill>
                  <a:prstClr val="black"/>
                </a:solidFill>
              </a:rPr>
              <a:pPr/>
              <a:t>7</a:t>
            </a:fld>
            <a:endParaRPr lang="en-US">
              <a:solidFill>
                <a:prstClr val="black"/>
              </a:solidFill>
            </a:endParaRPr>
          </a:p>
        </p:txBody>
      </p:sp>
      <p:sp>
        <p:nvSpPr>
          <p:cNvPr id="31747" name="Rectangle 2"/>
          <p:cNvSpPr>
            <a:spLocks noGrp="1" noRot="1" noChangeAspect="1" noChangeArrowheads="1"/>
          </p:cNvSpPr>
          <p:nvPr>
            <p:ph type="sldImg"/>
          </p:nvPr>
        </p:nvSpPr>
        <p:spPr>
          <a:xfrm>
            <a:off x="2846388" y="533400"/>
            <a:ext cx="3454400" cy="2590800"/>
          </a:xfrm>
          <a:solidFill>
            <a:srgbClr val="FFFFFF"/>
          </a:solidFill>
          <a:ln/>
        </p:spPr>
      </p:sp>
      <p:sp>
        <p:nvSpPr>
          <p:cNvPr id="3174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p>
            <a:fld id="{C6A026A9-9D90-DF4D-8163-17423B439EDC}" type="slidenum">
              <a:rPr lang="en-US">
                <a:solidFill>
                  <a:prstClr val="black"/>
                </a:solidFill>
              </a:rPr>
              <a:pPr/>
              <a:t>8</a:t>
            </a:fld>
            <a:endParaRPr lang="en-US">
              <a:solidFill>
                <a:prstClr val="black"/>
              </a:solidFill>
            </a:endParaRPr>
          </a:p>
        </p:txBody>
      </p:sp>
      <p:sp>
        <p:nvSpPr>
          <p:cNvPr id="27651" name="Rectangle 2"/>
          <p:cNvSpPr>
            <a:spLocks noGrp="1" noRot="1" noChangeAspect="1" noChangeArrowheads="1"/>
          </p:cNvSpPr>
          <p:nvPr>
            <p:ph type="sldImg"/>
          </p:nvPr>
        </p:nvSpPr>
        <p:spPr>
          <a:xfrm>
            <a:off x="2846388" y="533400"/>
            <a:ext cx="3454400" cy="2590800"/>
          </a:xfrm>
          <a:solidFill>
            <a:srgbClr val="FFFFFF"/>
          </a:solidFill>
          <a:ln/>
        </p:spPr>
      </p:sp>
      <p:sp>
        <p:nvSpPr>
          <p:cNvPr id="2765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395DE99D-492F-9545-9054-5D72F5152811}" type="slidenum">
              <a:rPr lang="en-US">
                <a:solidFill>
                  <a:prstClr val="black"/>
                </a:solidFill>
              </a:rPr>
              <a:pPr/>
              <a:t>9</a:t>
            </a:fld>
            <a:endParaRPr lang="en-US">
              <a:solidFill>
                <a:prstClr val="black"/>
              </a:solidFill>
            </a:endParaRPr>
          </a:p>
        </p:txBody>
      </p:sp>
      <p:sp>
        <p:nvSpPr>
          <p:cNvPr id="25603" name="Rectangle 2"/>
          <p:cNvSpPr>
            <a:spLocks noGrp="1" noRot="1" noChangeAspect="1" noChangeArrowheads="1"/>
          </p:cNvSpPr>
          <p:nvPr>
            <p:ph type="sldImg"/>
          </p:nvPr>
        </p:nvSpPr>
        <p:spPr>
          <a:xfrm>
            <a:off x="2846388" y="533400"/>
            <a:ext cx="3454400" cy="2590800"/>
          </a:xfrm>
          <a:solidFill>
            <a:srgbClr val="FFFFFF"/>
          </a:solidFill>
          <a:ln/>
        </p:spPr>
      </p:sp>
      <p:sp>
        <p:nvSpPr>
          <p:cNvPr id="2560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9F14F46-52A0-9B4D-9AA3-169DE35FAC39}"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118309A-145D-9D43-94D1-BE4205B09784}"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58B6FA6-CF81-DB40-B368-89415E775291}" type="slidenum">
              <a:rPr lang="en-US">
                <a:solidFill>
                  <a:srgbClr val="000000"/>
                </a:solidFill>
              </a:rPr>
              <a:pPr>
                <a:def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5D203882-FB3D-4344-B8C2-D9E11172A349}" type="slidenum">
              <a:rPr lang="en-US">
                <a:solidFill>
                  <a:srgbClr val="000000"/>
                </a:solidFill>
              </a:rPr>
              <a:pPr>
                <a:def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ADC1C224-62F4-AA47-BFC9-8642B05E46D4}"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54EBC37E-37F0-854B-89AF-A0ECB3A5CD8B}"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678E2884-C138-A546-8637-A7B9FC496728}"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4DA18927-0A1A-C446-847B-DC6D8BDFC65C}"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9079B015-79DA-3A46-BAD8-6A9314807AB0}"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ACCB240A-B523-6A42-9282-B92597EF48A8}"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A29A9C9-CE83-D14B-811F-FA977BD3E747}"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FAED57E-4A13-1F40-A08C-C45C1269508B}"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atin typeface="Times New Roman" charset="0"/>
              </a:defRPr>
            </a:lvl1pPr>
          </a:lstStyle>
          <a:p>
            <a:pPr>
              <a:defRPr/>
            </a:pPr>
            <a:endParaRPr lang="en-US" sz="140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atin typeface="Times New Roman" charset="0"/>
              </a:defRPr>
            </a:lvl1pPr>
          </a:lstStyle>
          <a:p>
            <a:pPr>
              <a:defRPr/>
            </a:pPr>
            <a:endParaRPr lang="en-US" sz="140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atin typeface="Times New Roman" charset="0"/>
              </a:defRPr>
            </a:lvl1pPr>
          </a:lstStyle>
          <a:p>
            <a:pPr>
              <a:defRPr/>
            </a:pPr>
            <a:fld id="{D338CA4C-1E22-394E-9307-D5472498D1FD}" type="slidenum">
              <a:rPr lang="en-US" sz="1400">
                <a:solidFill>
                  <a:srgbClr val="000000"/>
                </a:solidFill>
              </a:rPr>
              <a:pPr>
                <a:defRPr/>
              </a:pPr>
              <a:t>‹#›</a:t>
            </a:fld>
            <a:endParaRPr lang="en-US" sz="140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ＭＳ Ｐゴシック" pitchFamily="1" charset="-128"/>
          <a:cs typeface="ＭＳ Ｐゴシック" pitchFamily="1" charset="-128"/>
        </a:defRPr>
      </a:lvl1pPr>
      <a:lvl2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2pPr>
      <a:lvl3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3pPr>
      <a:lvl4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4pPr>
      <a:lvl5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pitchFamily="1" charset="-128"/>
          <a:cs typeface="ＭＳ Ｐゴシック" pitchFamily="1"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atin typeface="Times New Roman" charset="0"/>
              </a:defRPr>
            </a:lvl1pPr>
          </a:lstStyle>
          <a:p>
            <a:pPr>
              <a:defRPr/>
            </a:pPr>
            <a:endParaRPr lang="en-US" sz="140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atin typeface="Times New Roman" charset="0"/>
              </a:defRPr>
            </a:lvl1pPr>
          </a:lstStyle>
          <a:p>
            <a:pPr>
              <a:defRPr/>
            </a:pPr>
            <a:endParaRPr lang="en-US" sz="140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atin typeface="Times New Roman" charset="0"/>
              </a:defRPr>
            </a:lvl1pPr>
          </a:lstStyle>
          <a:p>
            <a:pPr>
              <a:defRPr/>
            </a:pPr>
            <a:fld id="{89865EB8-F041-4045-A97B-F9389E01718E}" type="slidenum">
              <a:rPr lang="en-US" sz="1400">
                <a:solidFill>
                  <a:srgbClr val="000000"/>
                </a:solidFill>
              </a:rPr>
              <a:pPr>
                <a:defRPr/>
              </a:pPr>
              <a:t>‹#›</a:t>
            </a:fld>
            <a:endParaRPr lang="en-US" sz="1400">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4.xml"/><Relationship Id="rId6" Type="http://schemas.openxmlformats.org/officeDocument/2006/relationships/slide" Target="slide5.xml"/><Relationship Id="rId7" Type="http://schemas.openxmlformats.org/officeDocument/2006/relationships/slide" Target="slide6.xml"/><Relationship Id="rId8" Type="http://schemas.openxmlformats.org/officeDocument/2006/relationships/slide" Target="slide7.xml"/><Relationship Id="rId9" Type="http://schemas.openxmlformats.org/officeDocument/2006/relationships/slide" Target="slide8.xml"/><Relationship Id="rId10" Type="http://schemas.openxmlformats.org/officeDocument/2006/relationships/slide" Target="slide9.xml"/><Relationship Id="rId11" Type="http://schemas.openxmlformats.org/officeDocument/2006/relationships/slide" Target="slide21.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charset="0"/>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An Overview of C++</a:t>
            </a:r>
            <a:endParaRPr lang="en-US" sz="3600" dirty="0">
              <a:solidFill>
                <a:srgbClr val="000000"/>
              </a:solidFill>
            </a:endParaRPr>
          </a:p>
        </p:txBody>
      </p:sp>
      <p:sp>
        <p:nvSpPr>
          <p:cNvPr id="4" name="Rectangle 22"/>
          <p:cNvSpPr>
            <a:spLocks noChangeArrowheads="1"/>
          </p:cNvSpPr>
          <p:nvPr/>
        </p:nvSpPr>
        <p:spPr bwMode="auto">
          <a:xfrm>
            <a:off x="1671638" y="573088"/>
            <a:ext cx="1401762" cy="212725"/>
          </a:xfrm>
          <a:prstGeom prst="rect">
            <a:avLst/>
          </a:prstGeom>
          <a:noFill/>
          <a:ln w="9525">
            <a:noFill/>
            <a:miter lim="800000"/>
            <a:headEnd/>
            <a:tailEnd/>
          </a:ln>
        </p:spPr>
        <p:txBody>
          <a:bodyPr wrap="none" lIns="0" tIns="0" rIns="0" bIns="0">
            <a:prstTxWarp prst="textNoShape">
              <a:avLst/>
            </a:prstTxWarp>
            <a:spAutoFit/>
          </a:bodyPr>
          <a:lstStyle/>
          <a:p>
            <a:r>
              <a:rPr lang="en-US" sz="1400" b="1">
                <a:solidFill>
                  <a:srgbClr val="000000"/>
                </a:solidFill>
                <a:latin typeface="Helvetica" charset="0"/>
              </a:rPr>
              <a:t>C H A P T E R   1</a:t>
            </a:r>
            <a:endParaRPr lang="en-US" sz="1400">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6" name="Rectangle 24"/>
          <p:cNvSpPr>
            <a:spLocks noChangeArrowheads="1"/>
          </p:cNvSpPr>
          <p:nvPr/>
        </p:nvSpPr>
        <p:spPr bwMode="auto">
          <a:xfrm>
            <a:off x="2667000" y="1524000"/>
            <a:ext cx="3657600" cy="553998"/>
          </a:xfrm>
          <a:prstGeom prst="rect">
            <a:avLst/>
          </a:prstGeom>
          <a:noFill/>
          <a:ln w="9525">
            <a:noFill/>
            <a:miter lim="800000"/>
            <a:headEnd/>
            <a:tailEnd/>
          </a:ln>
          <a:effectLst/>
        </p:spPr>
        <p:txBody>
          <a:bodyPr wrap="square">
            <a:prstTxWarp prst="textNoShape">
              <a:avLst/>
            </a:prstTxWarp>
            <a:spAutoFit/>
          </a:bodyPr>
          <a:lstStyle/>
          <a:p>
            <a:pPr algn="just"/>
            <a:r>
              <a:rPr lang="en-US" sz="1000" dirty="0" smtClean="0"/>
              <a:t>Out of these various experiments come programs.  This is our experience: programs do not come out of the minds of one person or two people such as ourselves, but out of day‑to‑day work. </a:t>
            </a:r>
            <a:endParaRPr lang="en-US" sz="1000" dirty="0">
              <a:solidFill>
                <a:srgbClr val="000000"/>
              </a:solidFill>
              <a:latin typeface="Times New Roman" charset="0"/>
            </a:endParaRPr>
          </a:p>
        </p:txBody>
      </p:sp>
      <p:sp>
        <p:nvSpPr>
          <p:cNvPr id="7" name="Rectangle 25"/>
          <p:cNvSpPr>
            <a:spLocks noChangeArrowheads="1"/>
          </p:cNvSpPr>
          <p:nvPr/>
        </p:nvSpPr>
        <p:spPr bwMode="auto">
          <a:xfrm>
            <a:off x="2819400" y="2013705"/>
            <a:ext cx="3786188" cy="246221"/>
          </a:xfrm>
          <a:prstGeom prst="rect">
            <a:avLst/>
          </a:prstGeom>
          <a:noFill/>
          <a:ln w="9525">
            <a:noFill/>
            <a:miter lim="800000"/>
            <a:headEnd/>
            <a:tailEnd/>
          </a:ln>
          <a:effectLst/>
        </p:spPr>
        <p:txBody>
          <a:bodyPr wrap="square">
            <a:prstTxWarp prst="textNoShape">
              <a:avLst/>
            </a:prstTxWarp>
            <a:spAutoFit/>
          </a:bodyPr>
          <a:lstStyle/>
          <a:p>
            <a:pPr algn="r"/>
            <a:r>
              <a:rPr lang="en-US" sz="1000" dirty="0" smtClean="0">
                <a:solidFill>
                  <a:srgbClr val="000000"/>
                </a:solidFill>
                <a:latin typeface="Times New Roman" charset="0"/>
              </a:rPr>
              <a:t>—</a:t>
            </a:r>
            <a:r>
              <a:rPr lang="en-US" sz="1000" dirty="0" err="1" smtClean="0"/>
              <a:t>Stokely</a:t>
            </a:r>
            <a:r>
              <a:rPr lang="en-US" sz="1000" dirty="0" smtClean="0"/>
              <a:t> Carmichael and Charles V. Hamilton</a:t>
            </a:r>
            <a:r>
              <a:rPr lang="en-US" sz="1000" dirty="0" smtClean="0">
                <a:solidFill>
                  <a:srgbClr val="000000"/>
                </a:solidFill>
                <a:latin typeface="Times New Roman" charset="0"/>
              </a:rPr>
              <a:t>, </a:t>
            </a:r>
            <a:r>
              <a:rPr lang="en-US" sz="1000" i="1" dirty="0" smtClean="0">
                <a:solidFill>
                  <a:srgbClr val="000000"/>
                </a:solidFill>
                <a:latin typeface="Times New Roman" charset="0"/>
              </a:rPr>
              <a:t>Black Power</a:t>
            </a:r>
            <a:r>
              <a:rPr lang="en-US" sz="1000" dirty="0" smtClean="0">
                <a:solidFill>
                  <a:srgbClr val="000000"/>
                </a:solidFill>
                <a:latin typeface="Times New Roman" charset="0"/>
              </a:rPr>
              <a:t>, 1967</a:t>
            </a:r>
            <a:endParaRPr lang="en-US" sz="1000" dirty="0">
              <a:solidFill>
                <a:srgbClr val="000000"/>
              </a:solidFill>
              <a:latin typeface="Times New Roman" charset="0"/>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latin typeface="Times New Roman" charset="0"/>
              </a:rPr>
              <a:t>1.1 </a:t>
            </a:r>
            <a:r>
              <a:rPr lang="en-US" u="sng" dirty="0" smtClean="0">
                <a:solidFill>
                  <a:schemeClr val="accent2"/>
                </a:solidFill>
              </a:rPr>
              <a:t> Your first C++ program</a:t>
            </a:r>
            <a:endParaRPr lang="en-US" u="sng" dirty="0">
              <a:solidFill>
                <a:schemeClr val="accent2"/>
              </a:solidFill>
              <a:latin typeface="Times New Roman" charset="0"/>
            </a:endParaRPr>
          </a:p>
        </p:txBody>
      </p:sp>
      <p:sp>
        <p:nvSpPr>
          <p:cNvPr id="31" name="Text Box 27">
            <a:hlinkClick r:id="rId5" action="ppaction://hlinksldjump"/>
          </p:cNvPr>
          <p:cNvSpPr txBox="1">
            <a:spLocks noChangeArrowheads="1"/>
          </p:cNvSpPr>
          <p:nvPr/>
        </p:nvSpPr>
        <p:spPr bwMode="auto">
          <a:xfrm>
            <a:off x="609600" y="3312595"/>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latin typeface="Times New Roman" charset="0"/>
              </a:rPr>
              <a:t>1.2 </a:t>
            </a:r>
            <a:r>
              <a:rPr lang="en-US" u="sng" dirty="0" smtClean="0">
                <a:solidFill>
                  <a:schemeClr val="accent2"/>
                </a:solidFill>
              </a:rPr>
              <a:t> The history of C++</a:t>
            </a:r>
            <a:endParaRPr lang="en-US" u="sng" dirty="0">
              <a:solidFill>
                <a:schemeClr val="accent2"/>
              </a:solidFill>
              <a:latin typeface="Times New Roman" charset="0"/>
            </a:endParaRPr>
          </a:p>
        </p:txBody>
      </p:sp>
      <p:sp>
        <p:nvSpPr>
          <p:cNvPr id="32" name="Text Box 28">
            <a:hlinkClick r:id="rId6" action="ppaction://hlinksldjump"/>
          </p:cNvPr>
          <p:cNvSpPr txBox="1">
            <a:spLocks noChangeArrowheads="1"/>
          </p:cNvSpPr>
          <p:nvPr/>
        </p:nvSpPr>
        <p:spPr bwMode="auto">
          <a:xfrm>
            <a:off x="609600" y="372959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latin typeface="Times New Roman" charset="0"/>
              </a:rPr>
              <a:t>1.3 </a:t>
            </a:r>
            <a:r>
              <a:rPr lang="en-US" u="sng" dirty="0" smtClean="0">
                <a:solidFill>
                  <a:schemeClr val="accent2"/>
                </a:solidFill>
              </a:rPr>
              <a:t> The compilation process</a:t>
            </a:r>
            <a:endParaRPr lang="en-US" u="sng" dirty="0">
              <a:solidFill>
                <a:schemeClr val="accent2"/>
              </a:solidFill>
              <a:latin typeface="Times New Roman" charset="0"/>
            </a:endParaRPr>
          </a:p>
        </p:txBody>
      </p:sp>
      <p:sp>
        <p:nvSpPr>
          <p:cNvPr id="33" name="Text Box 29">
            <a:hlinkClick r:id="rId7" action="ppaction://hlinksldjump"/>
          </p:cNvPr>
          <p:cNvSpPr txBox="1">
            <a:spLocks noChangeArrowheads="1"/>
          </p:cNvSpPr>
          <p:nvPr/>
        </p:nvSpPr>
        <p:spPr bwMode="auto">
          <a:xfrm>
            <a:off x="609600" y="4146585"/>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u="sng" dirty="0">
                <a:solidFill>
                  <a:schemeClr val="accent2"/>
                </a:solidFill>
                <a:latin typeface="Times New Roman" charset="0"/>
              </a:rPr>
              <a:t>1.4 </a:t>
            </a:r>
            <a:r>
              <a:rPr lang="en-US" u="sng" dirty="0" smtClean="0">
                <a:solidFill>
                  <a:schemeClr val="accent2"/>
                </a:solidFill>
              </a:rPr>
              <a:t> The structure of a C++ program</a:t>
            </a:r>
            <a:endParaRPr lang="en-US" u="sng" dirty="0">
              <a:solidFill>
                <a:schemeClr val="accent2"/>
              </a:solidFill>
              <a:latin typeface="Times New Roman" charset="0"/>
            </a:endParaRPr>
          </a:p>
        </p:txBody>
      </p:sp>
      <p:sp>
        <p:nvSpPr>
          <p:cNvPr id="34" name="Text Box 30">
            <a:hlinkClick r:id="rId8" action="ppaction://hlinksldjump"/>
          </p:cNvPr>
          <p:cNvSpPr txBox="1">
            <a:spLocks noChangeArrowheads="1"/>
          </p:cNvSpPr>
          <p:nvPr/>
        </p:nvSpPr>
        <p:spPr bwMode="auto">
          <a:xfrm>
            <a:off x="609600" y="456358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latin typeface="Times New Roman" charset="0"/>
              </a:rPr>
              <a:t>1.5 </a:t>
            </a:r>
            <a:r>
              <a:rPr lang="en-US" u="sng" dirty="0" smtClean="0">
                <a:solidFill>
                  <a:schemeClr val="accent2"/>
                </a:solidFill>
              </a:rPr>
              <a:t> Variables</a:t>
            </a:r>
            <a:endParaRPr lang="en-US" u="sng" dirty="0">
              <a:solidFill>
                <a:schemeClr val="accent2"/>
              </a:solidFill>
              <a:latin typeface="Times New Roman" charset="0"/>
            </a:endParaRPr>
          </a:p>
        </p:txBody>
      </p:sp>
      <p:sp>
        <p:nvSpPr>
          <p:cNvPr id="35" name="Text Box 31">
            <a:hlinkClick r:id="rId9" action="ppaction://hlinksldjump"/>
          </p:cNvPr>
          <p:cNvSpPr txBox="1">
            <a:spLocks noChangeArrowheads="1"/>
          </p:cNvSpPr>
          <p:nvPr/>
        </p:nvSpPr>
        <p:spPr bwMode="auto">
          <a:xfrm>
            <a:off x="609600" y="4980575"/>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latin typeface="Times New Roman" charset="0"/>
              </a:rPr>
              <a:t>1.6 </a:t>
            </a:r>
            <a:r>
              <a:rPr lang="en-US" u="sng" dirty="0" smtClean="0">
                <a:solidFill>
                  <a:schemeClr val="accent2"/>
                </a:solidFill>
                <a:latin typeface="Times New Roman" charset="0"/>
              </a:rPr>
              <a:t> Data types</a:t>
            </a:r>
            <a:endParaRPr lang="en-US" u="sng" dirty="0">
              <a:solidFill>
                <a:schemeClr val="accent2"/>
              </a:solidFill>
              <a:latin typeface="Times New Roman" charset="0"/>
            </a:endParaRPr>
          </a:p>
        </p:txBody>
      </p:sp>
      <p:sp>
        <p:nvSpPr>
          <p:cNvPr id="36" name="Text Box 32">
            <a:hlinkClick r:id="rId10" action="ppaction://hlinksldjump"/>
          </p:cNvPr>
          <p:cNvSpPr txBox="1">
            <a:spLocks noChangeArrowheads="1"/>
          </p:cNvSpPr>
          <p:nvPr/>
        </p:nvSpPr>
        <p:spPr bwMode="auto">
          <a:xfrm>
            <a:off x="609600" y="539757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latin typeface="Times New Roman" charset="0"/>
              </a:rPr>
              <a:t>1.7 </a:t>
            </a:r>
            <a:r>
              <a:rPr lang="en-US" u="sng" dirty="0" smtClean="0">
                <a:solidFill>
                  <a:schemeClr val="accent2"/>
                </a:solidFill>
                <a:latin typeface="Times New Roman" charset="0"/>
              </a:rPr>
              <a:t> Expressions</a:t>
            </a:r>
            <a:endParaRPr lang="en-US" u="sng" dirty="0">
              <a:solidFill>
                <a:schemeClr val="accent2"/>
              </a:solidFill>
              <a:latin typeface="Times New Roman" charset="0"/>
            </a:endParaRPr>
          </a:p>
        </p:txBody>
      </p:sp>
      <p:sp>
        <p:nvSpPr>
          <p:cNvPr id="37" name="Text Box 32">
            <a:hlinkClick r:id="rId11" action="ppaction://hlinksldjump"/>
          </p:cNvPr>
          <p:cNvSpPr txBox="1">
            <a:spLocks noChangeArrowheads="1"/>
          </p:cNvSpPr>
          <p:nvPr/>
        </p:nvSpPr>
        <p:spPr bwMode="auto">
          <a:xfrm>
            <a:off x="609600" y="5814567"/>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smtClean="0">
                <a:solidFill>
                  <a:schemeClr val="accent2"/>
                </a:solidFill>
                <a:latin typeface="Times New Roman" charset="0"/>
              </a:rPr>
              <a:t>1.8  Statements</a:t>
            </a:r>
            <a:endParaRPr lang="en-US" u="sng" dirty="0">
              <a:solidFill>
                <a:schemeClr val="accent2"/>
              </a:solidFill>
              <a:latin typeface="Times New Roman"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0" y="76200"/>
            <a:ext cx="9144000" cy="1143000"/>
          </a:xfrm>
          <a:noFill/>
        </p:spPr>
        <p:txBody>
          <a:bodyPr/>
          <a:lstStyle/>
          <a:p>
            <a:r>
              <a:rPr lang="en-US" sz="4000" dirty="0" smtClean="0">
                <a:solidFill>
                  <a:srgbClr val="FF0000"/>
                </a:solidFill>
              </a:rPr>
              <a:t>Terms in an Expression</a:t>
            </a:r>
            <a:endParaRPr lang="en-US" dirty="0">
              <a:solidFill>
                <a:schemeClr val="tx1"/>
              </a:solidFill>
            </a:endParaRPr>
          </a:p>
        </p:txBody>
      </p:sp>
      <p:sp>
        <p:nvSpPr>
          <p:cNvPr id="28675" name="Rectangle 3"/>
          <p:cNvSpPr>
            <a:spLocks noChangeArrowheads="1"/>
          </p:cNvSpPr>
          <p:nvPr/>
        </p:nvSpPr>
        <p:spPr bwMode="auto">
          <a:xfrm>
            <a:off x="482600" y="1155700"/>
            <a:ext cx="8128000" cy="16637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The simplest terms that appear in expressions are </a:t>
            </a:r>
            <a:r>
              <a:rPr lang="en-US" b="1" i="1" dirty="0">
                <a:solidFill>
                  <a:srgbClr val="000000"/>
                </a:solidFill>
                <a:latin typeface="Times New Roman" pitchFamily="1" charset="0"/>
              </a:rPr>
              <a:t>constants</a:t>
            </a:r>
            <a:r>
              <a:rPr lang="en-US" dirty="0">
                <a:solidFill>
                  <a:srgbClr val="000000"/>
                </a:solidFill>
                <a:latin typeface="Times New Roman" pitchFamily="1" charset="0"/>
              </a:rPr>
              <a:t> and </a:t>
            </a:r>
            <a:r>
              <a:rPr lang="en-US" b="1" i="1" dirty="0">
                <a:solidFill>
                  <a:srgbClr val="000000"/>
                </a:solidFill>
                <a:latin typeface="Times New Roman" pitchFamily="1" charset="0"/>
              </a:rPr>
              <a:t>variables</a:t>
            </a:r>
            <a:r>
              <a:rPr lang="en-US" dirty="0">
                <a:solidFill>
                  <a:srgbClr val="000000"/>
                </a:solidFill>
                <a:latin typeface="Times New Roman" pitchFamily="1" charset="0"/>
              </a:rPr>
              <a:t>.  The value of a constant does not change during the course of a program.  A variable is a placeholder for a value that can be updated as the program runs.</a:t>
            </a:r>
          </a:p>
          <a:p>
            <a:pPr marL="342900" indent="-342900" algn="just">
              <a:lnSpc>
                <a:spcPct val="85000"/>
              </a:lnSpc>
              <a:spcAft>
                <a:spcPct val="50000"/>
              </a:spcAft>
            </a:pPr>
            <a:endParaRPr lang="en-US" sz="1200" dirty="0">
              <a:solidFill>
                <a:srgbClr val="000000"/>
              </a:solidFill>
              <a:latin typeface="Times New Roman" pitchFamily="1" charset="0"/>
            </a:endParaRPr>
          </a:p>
        </p:txBody>
      </p:sp>
      <p:sp>
        <p:nvSpPr>
          <p:cNvPr id="497668" name="Rectangle 4"/>
          <p:cNvSpPr>
            <a:spLocks noChangeArrowheads="1"/>
          </p:cNvSpPr>
          <p:nvPr/>
        </p:nvSpPr>
        <p:spPr bwMode="auto">
          <a:xfrm>
            <a:off x="492125" y="2578100"/>
            <a:ext cx="8128000" cy="37465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dirty="0">
                <a:solidFill>
                  <a:srgbClr val="000000"/>
                </a:solidFill>
                <a:latin typeface="Times New Roman" pitchFamily="1" charset="0"/>
              </a:rPr>
              <a:t>The format of a constant depends on its type:</a:t>
            </a:r>
          </a:p>
          <a:p>
            <a:pPr marL="742950" lvl="1" indent="-285750" algn="just">
              <a:lnSpc>
                <a:spcPct val="90000"/>
              </a:lnSpc>
              <a:spcAft>
                <a:spcPct val="25000"/>
              </a:spcAft>
              <a:buFontTx/>
              <a:buChar char="–"/>
            </a:pPr>
            <a:r>
              <a:rPr lang="en-US" sz="2000" dirty="0">
                <a:solidFill>
                  <a:srgbClr val="000000"/>
                </a:solidFill>
                <a:latin typeface="Times New Roman" pitchFamily="1" charset="0"/>
                <a:ea typeface="ＭＳ Ｐゴシック" pitchFamily="1" charset="-128"/>
                <a:cs typeface="ＭＳ Ｐゴシック" pitchFamily="1" charset="-128"/>
              </a:rPr>
              <a:t>Integral constants consist of a string of digits, optionally preceded by a minus sign, as in </a:t>
            </a:r>
            <a:r>
              <a:rPr lang="en-US" sz="1800" b="1" dirty="0">
                <a:solidFill>
                  <a:srgbClr val="000000"/>
                </a:solidFill>
                <a:latin typeface="Courier New" pitchFamily="1" charset="0"/>
                <a:ea typeface="ＭＳ Ｐゴシック" pitchFamily="1" charset="-128"/>
                <a:cs typeface="ＭＳ Ｐゴシック" pitchFamily="1" charset="-128"/>
              </a:rPr>
              <a:t>0</a:t>
            </a:r>
            <a:r>
              <a:rPr lang="en-US" sz="2000" dirty="0">
                <a:solidFill>
                  <a:srgbClr val="000000"/>
                </a:solidFill>
                <a:latin typeface="Times New Roman" pitchFamily="1" charset="0"/>
                <a:ea typeface="ＭＳ Ｐゴシック" pitchFamily="1" charset="-128"/>
                <a:cs typeface="ＭＳ Ｐゴシック" pitchFamily="1" charset="-128"/>
              </a:rPr>
              <a:t>, </a:t>
            </a:r>
            <a:r>
              <a:rPr lang="en-US" sz="1800" b="1" dirty="0">
                <a:solidFill>
                  <a:srgbClr val="000000"/>
                </a:solidFill>
                <a:latin typeface="Courier New" pitchFamily="1" charset="0"/>
                <a:ea typeface="ＭＳ Ｐゴシック" pitchFamily="1" charset="-128"/>
                <a:cs typeface="ＭＳ Ｐゴシック" pitchFamily="1" charset="-128"/>
              </a:rPr>
              <a:t>42</a:t>
            </a:r>
            <a:r>
              <a:rPr lang="en-US" sz="2000" dirty="0">
                <a:solidFill>
                  <a:srgbClr val="000000"/>
                </a:solidFill>
                <a:latin typeface="Times New Roman" pitchFamily="1" charset="0"/>
                <a:ea typeface="ＭＳ Ｐゴシック" pitchFamily="1" charset="-128"/>
                <a:cs typeface="ＭＳ Ｐゴシック" pitchFamily="1" charset="-128"/>
              </a:rPr>
              <a:t>, </a:t>
            </a:r>
            <a:r>
              <a:rPr lang="en-US" sz="1800" b="1" dirty="0">
                <a:solidFill>
                  <a:srgbClr val="000000"/>
                </a:solidFill>
                <a:latin typeface="Courier New" pitchFamily="1" charset="0"/>
                <a:ea typeface="ＭＳ Ｐゴシック" pitchFamily="1" charset="-128"/>
                <a:cs typeface="ＭＳ Ｐゴシック" pitchFamily="1" charset="-128"/>
              </a:rPr>
              <a:t>-1</a:t>
            </a:r>
            <a:r>
              <a:rPr lang="en-US" sz="2000" dirty="0">
                <a:solidFill>
                  <a:srgbClr val="000000"/>
                </a:solidFill>
                <a:latin typeface="Times New Roman" pitchFamily="1" charset="0"/>
                <a:ea typeface="ＭＳ Ｐゴシック" pitchFamily="1" charset="-128"/>
                <a:cs typeface="ＭＳ Ｐゴシック" pitchFamily="1" charset="-128"/>
              </a:rPr>
              <a:t>, or </a:t>
            </a:r>
            <a:r>
              <a:rPr lang="en-US" sz="1800" b="1" dirty="0">
                <a:solidFill>
                  <a:srgbClr val="000000"/>
                </a:solidFill>
                <a:latin typeface="Courier New" pitchFamily="1" charset="0"/>
                <a:ea typeface="ＭＳ Ｐゴシック" pitchFamily="1" charset="-128"/>
                <a:cs typeface="ＭＳ Ｐゴシック" pitchFamily="1" charset="-128"/>
              </a:rPr>
              <a:t>1000000</a:t>
            </a:r>
            <a:r>
              <a:rPr lang="en-US" sz="2000" dirty="0">
                <a:solidFill>
                  <a:srgbClr val="000000"/>
                </a:solidFill>
                <a:latin typeface="Times New Roman" pitchFamily="1" charset="0"/>
                <a:ea typeface="ＭＳ Ｐゴシック" pitchFamily="1" charset="-128"/>
                <a:cs typeface="ＭＳ Ｐゴシック" pitchFamily="1" charset="-128"/>
              </a:rPr>
              <a:t>.</a:t>
            </a:r>
          </a:p>
          <a:p>
            <a:pPr marL="742950" lvl="1" indent="-285750" algn="just">
              <a:lnSpc>
                <a:spcPct val="90000"/>
              </a:lnSpc>
              <a:spcAft>
                <a:spcPct val="25000"/>
              </a:spcAft>
              <a:buFontTx/>
              <a:buChar char="–"/>
            </a:pPr>
            <a:r>
              <a:rPr lang="en-US" sz="2000" dirty="0">
                <a:solidFill>
                  <a:srgbClr val="000000"/>
                </a:solidFill>
                <a:latin typeface="Times New Roman" pitchFamily="1" charset="0"/>
                <a:ea typeface="ＭＳ Ｐゴシック" pitchFamily="1" charset="-128"/>
                <a:cs typeface="ＭＳ Ｐゴシック" pitchFamily="1" charset="-128"/>
              </a:rPr>
              <a:t>Floating-point constants include a decimal point, as in </a:t>
            </a:r>
            <a:r>
              <a:rPr lang="en-US" sz="1800" b="1" dirty="0">
                <a:solidFill>
                  <a:srgbClr val="000000"/>
                </a:solidFill>
                <a:latin typeface="Courier New" pitchFamily="1" charset="0"/>
                <a:ea typeface="ＭＳ Ｐゴシック" pitchFamily="1" charset="-128"/>
                <a:cs typeface="ＭＳ Ｐゴシック" pitchFamily="1" charset="-128"/>
              </a:rPr>
              <a:t>3.14159265</a:t>
            </a:r>
            <a:r>
              <a:rPr lang="en-US" sz="2000" dirty="0">
                <a:solidFill>
                  <a:srgbClr val="000000"/>
                </a:solidFill>
                <a:latin typeface="Times New Roman" pitchFamily="1" charset="0"/>
                <a:ea typeface="ＭＳ Ｐゴシック" pitchFamily="1" charset="-128"/>
                <a:cs typeface="ＭＳ Ｐゴシック" pitchFamily="1" charset="-128"/>
              </a:rPr>
              <a:t> or </a:t>
            </a:r>
            <a:r>
              <a:rPr lang="en-US" sz="1800" b="1" dirty="0">
                <a:solidFill>
                  <a:srgbClr val="000000"/>
                </a:solidFill>
                <a:latin typeface="Courier New" pitchFamily="1" charset="0"/>
                <a:ea typeface="ＭＳ Ｐゴシック" pitchFamily="1" charset="-128"/>
                <a:cs typeface="ＭＳ Ｐゴシック" pitchFamily="1" charset="-128"/>
              </a:rPr>
              <a:t>10.0</a:t>
            </a:r>
            <a:r>
              <a:rPr lang="en-US" sz="2000" dirty="0">
                <a:solidFill>
                  <a:srgbClr val="000000"/>
                </a:solidFill>
                <a:latin typeface="Times New Roman" pitchFamily="1" charset="0"/>
                <a:ea typeface="ＭＳ Ｐゴシック" pitchFamily="1" charset="-128"/>
                <a:cs typeface="ＭＳ Ｐゴシック" pitchFamily="1" charset="-128"/>
              </a:rPr>
              <a:t>.  Floating-point constants can also be expressed in scientific notation by adding the letter </a:t>
            </a:r>
            <a:r>
              <a:rPr lang="en-US" sz="1800" b="1" dirty="0">
                <a:solidFill>
                  <a:srgbClr val="000000"/>
                </a:solidFill>
                <a:latin typeface="Courier New" pitchFamily="1" charset="0"/>
                <a:ea typeface="ＭＳ Ｐゴシック" pitchFamily="1" charset="-128"/>
                <a:cs typeface="ＭＳ Ｐゴシック" pitchFamily="1" charset="-128"/>
              </a:rPr>
              <a:t>E</a:t>
            </a:r>
            <a:r>
              <a:rPr lang="en-US" sz="2000" dirty="0">
                <a:solidFill>
                  <a:srgbClr val="000000"/>
                </a:solidFill>
                <a:latin typeface="Times New Roman" pitchFamily="1" charset="0"/>
                <a:ea typeface="ＭＳ Ｐゴシック" pitchFamily="1" charset="-128"/>
                <a:cs typeface="ＭＳ Ｐゴシック" pitchFamily="1" charset="-128"/>
              </a:rPr>
              <a:t> and an exponent after the digits of the number, so that </a:t>
            </a:r>
            <a:r>
              <a:rPr lang="en-US" sz="1800" b="1" dirty="0">
                <a:solidFill>
                  <a:srgbClr val="000000"/>
                </a:solidFill>
                <a:latin typeface="Courier New" pitchFamily="1" charset="0"/>
                <a:ea typeface="ＭＳ Ｐゴシック" pitchFamily="1" charset="-128"/>
                <a:cs typeface="ＭＳ Ｐゴシック" pitchFamily="1" charset="-128"/>
              </a:rPr>
              <a:t>5.646E-8</a:t>
            </a:r>
            <a:r>
              <a:rPr lang="en-US" sz="2000" dirty="0">
                <a:solidFill>
                  <a:srgbClr val="000000"/>
                </a:solidFill>
                <a:latin typeface="Times New Roman" pitchFamily="1" charset="0"/>
                <a:ea typeface="ＭＳ Ｐゴシック" pitchFamily="1" charset="-128"/>
                <a:cs typeface="ＭＳ Ｐゴシック" pitchFamily="1" charset="-128"/>
              </a:rPr>
              <a:t> represents the number 5.646</a:t>
            </a:r>
            <a:r>
              <a:rPr lang="en-US" sz="1000" dirty="0">
                <a:solidFill>
                  <a:srgbClr val="000000"/>
                </a:solidFill>
                <a:latin typeface="Times New Roman" pitchFamily="1" charset="0"/>
                <a:ea typeface="ＭＳ Ｐゴシック" pitchFamily="1" charset="-128"/>
                <a:cs typeface="ＭＳ Ｐゴシック" pitchFamily="1" charset="-128"/>
              </a:rPr>
              <a:t> </a:t>
            </a:r>
            <a:r>
              <a:rPr lang="en-US" sz="1600" dirty="0" err="1">
                <a:solidFill>
                  <a:srgbClr val="000000"/>
                </a:solidFill>
                <a:latin typeface="Monaco" pitchFamily="1" charset="0"/>
                <a:ea typeface="ＭＳ Ｐゴシック" pitchFamily="1" charset="-128"/>
                <a:cs typeface="ＭＳ Ｐゴシック" pitchFamily="1" charset="-128"/>
              </a:rPr>
              <a:t>x</a:t>
            </a:r>
            <a:r>
              <a:rPr lang="en-US" sz="1000" dirty="0">
                <a:solidFill>
                  <a:srgbClr val="000000"/>
                </a:solidFill>
                <a:latin typeface="Times New Roman" pitchFamily="1" charset="0"/>
                <a:ea typeface="ＭＳ Ｐゴシック" pitchFamily="1" charset="-128"/>
                <a:cs typeface="ＭＳ Ｐゴシック" pitchFamily="1" charset="-128"/>
              </a:rPr>
              <a:t> </a:t>
            </a:r>
            <a:r>
              <a:rPr lang="en-US" sz="2000" dirty="0">
                <a:solidFill>
                  <a:srgbClr val="000000"/>
                </a:solidFill>
                <a:latin typeface="Times New Roman" pitchFamily="1" charset="0"/>
                <a:ea typeface="ＭＳ Ｐゴシック" pitchFamily="1" charset="-128"/>
                <a:cs typeface="ＭＳ Ｐゴシック" pitchFamily="1" charset="-128"/>
              </a:rPr>
              <a:t>10</a:t>
            </a:r>
            <a:r>
              <a:rPr lang="en-US" baseline="30000" dirty="0">
                <a:solidFill>
                  <a:srgbClr val="000000"/>
                </a:solidFill>
                <a:latin typeface="Times New Roman" pitchFamily="1" charset="0"/>
                <a:ea typeface="ＭＳ Ｐゴシック" pitchFamily="1" charset="-128"/>
                <a:cs typeface="ＭＳ Ｐゴシック" pitchFamily="1" charset="-128"/>
              </a:rPr>
              <a:t>-</a:t>
            </a:r>
            <a:r>
              <a:rPr lang="en-US" sz="2000" baseline="30000" dirty="0">
                <a:solidFill>
                  <a:srgbClr val="000000"/>
                </a:solidFill>
                <a:latin typeface="Times New Roman" pitchFamily="1" charset="0"/>
                <a:ea typeface="ＭＳ Ｐゴシック" pitchFamily="1" charset="-128"/>
                <a:cs typeface="ＭＳ Ｐゴシック" pitchFamily="1" charset="-128"/>
              </a:rPr>
              <a:t>8</a:t>
            </a:r>
            <a:r>
              <a:rPr lang="en-US" sz="2000" dirty="0">
                <a:solidFill>
                  <a:srgbClr val="000000"/>
                </a:solidFill>
                <a:latin typeface="Times New Roman" pitchFamily="1" charset="0"/>
                <a:ea typeface="ＭＳ Ｐゴシック" pitchFamily="1" charset="-128"/>
                <a:cs typeface="ＭＳ Ｐゴシック" pitchFamily="1" charset="-128"/>
              </a:rPr>
              <a:t>.</a:t>
            </a:r>
          </a:p>
          <a:p>
            <a:pPr marL="742950" lvl="1" indent="-285750" algn="just">
              <a:lnSpc>
                <a:spcPct val="90000"/>
              </a:lnSpc>
              <a:spcAft>
                <a:spcPct val="25000"/>
              </a:spcAft>
              <a:buFontTx/>
              <a:buChar char="–"/>
            </a:pPr>
            <a:r>
              <a:rPr lang="en-US" sz="2000" dirty="0">
                <a:solidFill>
                  <a:srgbClr val="000000"/>
                </a:solidFill>
                <a:latin typeface="Times New Roman" pitchFamily="1" charset="0"/>
                <a:ea typeface="ＭＳ Ｐゴシック" pitchFamily="1" charset="-128"/>
                <a:cs typeface="ＭＳ Ｐゴシック" pitchFamily="1" charset="-128"/>
              </a:rPr>
              <a:t>The two constants of type </a:t>
            </a:r>
            <a:r>
              <a:rPr lang="en-US" sz="1800" b="1" dirty="0" err="1">
                <a:solidFill>
                  <a:srgbClr val="000000"/>
                </a:solidFill>
                <a:latin typeface="Courier New" pitchFamily="1" charset="0"/>
                <a:ea typeface="ＭＳ Ｐゴシック" pitchFamily="1" charset="-128"/>
                <a:cs typeface="ＭＳ Ｐゴシック" pitchFamily="1" charset="-128"/>
              </a:rPr>
              <a:t>boolean</a:t>
            </a:r>
            <a:r>
              <a:rPr lang="en-US" sz="2000" dirty="0">
                <a:solidFill>
                  <a:srgbClr val="000000"/>
                </a:solidFill>
                <a:latin typeface="Times New Roman" pitchFamily="1" charset="0"/>
                <a:ea typeface="ＭＳ Ｐゴシック" pitchFamily="1" charset="-128"/>
                <a:cs typeface="ＭＳ Ｐゴシック" pitchFamily="1" charset="-128"/>
              </a:rPr>
              <a:t> are </a:t>
            </a:r>
            <a:r>
              <a:rPr lang="en-US" sz="1800" b="1" dirty="0">
                <a:solidFill>
                  <a:srgbClr val="000000"/>
                </a:solidFill>
                <a:latin typeface="Courier New" pitchFamily="1" charset="0"/>
                <a:ea typeface="ＭＳ Ｐゴシック" pitchFamily="1" charset="-128"/>
                <a:cs typeface="ＭＳ Ｐゴシック" pitchFamily="1" charset="-128"/>
              </a:rPr>
              <a:t>true</a:t>
            </a:r>
            <a:r>
              <a:rPr lang="en-US" sz="2000" dirty="0">
                <a:solidFill>
                  <a:srgbClr val="000000"/>
                </a:solidFill>
                <a:latin typeface="Times New Roman" pitchFamily="1" charset="0"/>
                <a:ea typeface="ＭＳ Ｐゴシック" pitchFamily="1" charset="-128"/>
                <a:cs typeface="ＭＳ Ｐゴシック" pitchFamily="1" charset="-128"/>
              </a:rPr>
              <a:t> and </a:t>
            </a:r>
            <a:r>
              <a:rPr lang="en-US" sz="1800" b="1" dirty="0">
                <a:solidFill>
                  <a:srgbClr val="000000"/>
                </a:solidFill>
                <a:latin typeface="Courier New" pitchFamily="1" charset="0"/>
                <a:ea typeface="ＭＳ Ｐゴシック" pitchFamily="1" charset="-128"/>
                <a:cs typeface="ＭＳ Ｐゴシック" pitchFamily="1" charset="-128"/>
              </a:rPr>
              <a:t>false</a:t>
            </a:r>
            <a:r>
              <a:rPr lang="en-US" sz="2000" dirty="0">
                <a:solidFill>
                  <a:srgbClr val="000000"/>
                </a:solidFill>
                <a:latin typeface="Times New Roman" pitchFamily="1" charset="0"/>
                <a:ea typeface="ＭＳ Ｐゴシック" pitchFamily="1" charset="-128"/>
                <a:cs typeface="ＭＳ Ｐゴシック" pitchFamily="1" charset="-128"/>
              </a:rPr>
              <a:t>.</a:t>
            </a:r>
          </a:p>
          <a:p>
            <a:pPr marL="742950" lvl="1" indent="-285750" algn="just">
              <a:lnSpc>
                <a:spcPct val="90000"/>
              </a:lnSpc>
              <a:spcAft>
                <a:spcPct val="25000"/>
              </a:spcAft>
              <a:buFontTx/>
              <a:buChar char="–"/>
            </a:pPr>
            <a:r>
              <a:rPr lang="en-US" sz="2000" dirty="0">
                <a:solidFill>
                  <a:srgbClr val="000000"/>
                </a:solidFill>
                <a:latin typeface="Times New Roman" pitchFamily="1" charset="0"/>
                <a:ea typeface="ＭＳ Ｐゴシック" pitchFamily="1" charset="-128"/>
                <a:cs typeface="ＭＳ Ｐゴシック" pitchFamily="1" charset="-128"/>
              </a:rPr>
              <a:t>Character and string constants are discussed in detail in Chapter 8.  For the moment, all you need to know is that a string constant consists of a sequence of characters enclosed in double quotation marks, such as </a:t>
            </a:r>
            <a:r>
              <a:rPr lang="en-US" sz="1800" b="1" dirty="0">
                <a:solidFill>
                  <a:srgbClr val="000000"/>
                </a:solidFill>
                <a:latin typeface="Courier New" pitchFamily="1" charset="0"/>
                <a:ea typeface="ＭＳ Ｐゴシック" pitchFamily="1" charset="-128"/>
                <a:cs typeface="ＭＳ Ｐゴシック" pitchFamily="1" charset="-128"/>
              </a:rPr>
              <a:t>"hello,</a:t>
            </a:r>
            <a:r>
              <a:rPr lang="en-US" sz="1800" b="1" dirty="0">
                <a:solidFill>
                  <a:srgbClr val="000000"/>
                </a:solidFill>
                <a:latin typeface="Times New Roman" pitchFamily="1" charset="0"/>
                <a:ea typeface="ＭＳ Ｐゴシック" pitchFamily="1" charset="-128"/>
                <a:cs typeface="ＭＳ Ｐゴシック" pitchFamily="1" charset="-128"/>
              </a:rPr>
              <a:t> </a:t>
            </a:r>
            <a:r>
              <a:rPr lang="en-US" sz="1800" b="1" dirty="0">
                <a:solidFill>
                  <a:srgbClr val="000000"/>
                </a:solidFill>
                <a:latin typeface="Courier New" pitchFamily="1" charset="0"/>
                <a:ea typeface="ＭＳ Ｐゴシック" pitchFamily="1" charset="-128"/>
                <a:cs typeface="ＭＳ Ｐゴシック" pitchFamily="1" charset="-128"/>
              </a:rPr>
              <a:t>world"</a:t>
            </a:r>
            <a:r>
              <a:rPr lang="en-US" sz="2000" dirty="0">
                <a:solidFill>
                  <a:srgbClr val="000000"/>
                </a:solidFill>
                <a:latin typeface="Times New Roman" pitchFamily="1" charset="0"/>
                <a:ea typeface="ＭＳ Ｐゴシック" pitchFamily="1" charset="-128"/>
                <a:cs typeface="ＭＳ Ｐゴシック" pitchFamily="1" charset="-128"/>
              </a:rPr>
              <a:t>.</a:t>
            </a:r>
            <a:endParaRPr lang="en-US" sz="1800" b="1" dirty="0">
              <a:solidFill>
                <a:srgbClr val="000000"/>
              </a:solidFill>
              <a:latin typeface="Courier New" pitchFamily="1" charset="0"/>
              <a:ea typeface="ＭＳ Ｐゴシック" pitchFamily="1" charset="-128"/>
              <a:cs typeface="ＭＳ Ｐゴシック" pitchFamily="1" charset="-128"/>
            </a:endParaRPr>
          </a:p>
        </p:txBody>
      </p:sp>
      <p:grpSp>
        <p:nvGrpSpPr>
          <p:cNvPr id="2" name="Group 5"/>
          <p:cNvGrpSpPr>
            <a:grpSpLocks/>
          </p:cNvGrpSpPr>
          <p:nvPr/>
        </p:nvGrpSpPr>
        <p:grpSpPr bwMode="auto">
          <a:xfrm>
            <a:off x="434975" y="2527300"/>
            <a:ext cx="8224838" cy="3846513"/>
            <a:chOff x="274" y="1592"/>
            <a:chExt cx="5181" cy="2423"/>
          </a:xfrm>
        </p:grpSpPr>
        <p:sp>
          <p:nvSpPr>
            <p:cNvPr id="28684" name="Rectangle 6"/>
            <p:cNvSpPr>
              <a:spLocks noChangeArrowheads="1"/>
            </p:cNvSpPr>
            <p:nvPr/>
          </p:nvSpPr>
          <p:spPr bwMode="auto">
            <a:xfrm>
              <a:off x="274" y="1592"/>
              <a:ext cx="5181" cy="2423"/>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28685" name="Rectangle 7"/>
            <p:cNvSpPr>
              <a:spLocks noChangeArrowheads="1"/>
            </p:cNvSpPr>
            <p:nvPr/>
          </p:nvSpPr>
          <p:spPr bwMode="auto">
            <a:xfrm>
              <a:off x="304" y="1624"/>
              <a:ext cx="5120" cy="236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dirty="0">
                  <a:solidFill>
                    <a:srgbClr val="000000"/>
                  </a:solidFill>
                  <a:latin typeface="Times New Roman" pitchFamily="1" charset="0"/>
                </a:rPr>
                <a:t>A variable in</a:t>
              </a:r>
              <a:r>
                <a:rPr lang="en-US" dirty="0" smtClean="0">
                  <a:solidFill>
                    <a:srgbClr val="000000"/>
                  </a:solidFill>
                  <a:latin typeface="Times New Roman" pitchFamily="1" charset="0"/>
                </a:rPr>
                <a:t> C++ </a:t>
              </a:r>
              <a:r>
                <a:rPr lang="en-US" dirty="0">
                  <a:solidFill>
                    <a:srgbClr val="000000"/>
                  </a:solidFill>
                  <a:latin typeface="Times New Roman" pitchFamily="1" charset="0"/>
                </a:rPr>
                <a:t>is most easily envisioned as a box capable of storing a value.</a:t>
              </a:r>
            </a:p>
          </p:txBody>
        </p:sp>
      </p:grpSp>
      <p:sp>
        <p:nvSpPr>
          <p:cNvPr id="497672" name="Rectangle 8"/>
          <p:cNvSpPr>
            <a:spLocks noChangeArrowheads="1"/>
          </p:cNvSpPr>
          <p:nvPr/>
        </p:nvSpPr>
        <p:spPr bwMode="auto">
          <a:xfrm>
            <a:off x="482600" y="4191000"/>
            <a:ext cx="8128000" cy="19050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Each variable has the following attributes:</a:t>
            </a:r>
          </a:p>
          <a:p>
            <a:pPr marL="742950" lvl="1" indent="-285750" algn="just">
              <a:lnSpc>
                <a:spcPct val="90000"/>
              </a:lnSpc>
              <a:spcAft>
                <a:spcPct val="25000"/>
              </a:spcAft>
              <a:buFontTx/>
              <a:buChar char="–"/>
            </a:pPr>
            <a:r>
              <a:rPr lang="en-US" sz="2000">
                <a:solidFill>
                  <a:srgbClr val="000000"/>
                </a:solidFill>
                <a:latin typeface="Times New Roman" pitchFamily="1" charset="0"/>
                <a:ea typeface="ＭＳ Ｐゴシック" pitchFamily="1" charset="-128"/>
                <a:cs typeface="ＭＳ Ｐゴシック" pitchFamily="1" charset="-128"/>
              </a:rPr>
              <a:t>A </a:t>
            </a:r>
            <a:r>
              <a:rPr lang="en-US" sz="2000" b="1" i="1">
                <a:solidFill>
                  <a:srgbClr val="000000"/>
                </a:solidFill>
                <a:latin typeface="Times New Roman" pitchFamily="1" charset="0"/>
                <a:ea typeface="ＭＳ Ｐゴシック" pitchFamily="1" charset="-128"/>
                <a:cs typeface="ＭＳ Ｐゴシック" pitchFamily="1" charset="-128"/>
              </a:rPr>
              <a:t>name</a:t>
            </a:r>
            <a:r>
              <a:rPr lang="en-US" sz="2000" i="1">
                <a:solidFill>
                  <a:srgbClr val="000000"/>
                </a:solidFill>
                <a:latin typeface="Times New Roman" pitchFamily="1" charset="0"/>
                <a:ea typeface="ＭＳ Ｐゴシック" pitchFamily="1" charset="-128"/>
                <a:cs typeface="ＭＳ Ｐゴシック" pitchFamily="1" charset="-128"/>
              </a:rPr>
              <a:t>,</a:t>
            </a:r>
            <a:r>
              <a:rPr lang="en-US" sz="2000">
                <a:solidFill>
                  <a:srgbClr val="000000"/>
                </a:solidFill>
                <a:latin typeface="Times New Roman" pitchFamily="1" charset="0"/>
                <a:ea typeface="ＭＳ Ｐゴシック" pitchFamily="1" charset="-128"/>
                <a:cs typeface="ＭＳ Ｐゴシック" pitchFamily="1" charset="-128"/>
              </a:rPr>
              <a:t> which enables you to differentiate one variable from another.</a:t>
            </a:r>
          </a:p>
          <a:p>
            <a:pPr marL="742950" lvl="1" indent="-285750" algn="just">
              <a:lnSpc>
                <a:spcPct val="90000"/>
              </a:lnSpc>
              <a:spcAft>
                <a:spcPct val="25000"/>
              </a:spcAft>
              <a:buFontTx/>
              <a:buChar char="–"/>
            </a:pPr>
            <a:r>
              <a:rPr lang="en-US" sz="2000">
                <a:solidFill>
                  <a:srgbClr val="000000"/>
                </a:solidFill>
                <a:latin typeface="Times New Roman" pitchFamily="1" charset="0"/>
                <a:ea typeface="ＭＳ Ｐゴシック" pitchFamily="1" charset="-128"/>
                <a:cs typeface="ＭＳ Ｐゴシック" pitchFamily="1" charset="-128"/>
              </a:rPr>
              <a:t>A </a:t>
            </a:r>
            <a:r>
              <a:rPr lang="en-US" sz="2000" b="1" i="1">
                <a:solidFill>
                  <a:srgbClr val="000000"/>
                </a:solidFill>
                <a:latin typeface="Times New Roman" pitchFamily="1" charset="0"/>
                <a:ea typeface="ＭＳ Ｐゴシック" pitchFamily="1" charset="-128"/>
                <a:cs typeface="ＭＳ Ｐゴシック" pitchFamily="1" charset="-128"/>
              </a:rPr>
              <a:t>type</a:t>
            </a:r>
            <a:r>
              <a:rPr lang="en-US" sz="2000" i="1">
                <a:solidFill>
                  <a:srgbClr val="000000"/>
                </a:solidFill>
                <a:latin typeface="Times New Roman" pitchFamily="1" charset="0"/>
                <a:ea typeface="ＭＳ Ｐゴシック" pitchFamily="1" charset="-128"/>
                <a:cs typeface="ＭＳ Ｐゴシック" pitchFamily="1" charset="-128"/>
              </a:rPr>
              <a:t>,</a:t>
            </a:r>
            <a:r>
              <a:rPr lang="en-US" sz="2000">
                <a:solidFill>
                  <a:srgbClr val="000000"/>
                </a:solidFill>
                <a:latin typeface="Times New Roman" pitchFamily="1" charset="0"/>
                <a:ea typeface="ＭＳ Ｐゴシック" pitchFamily="1" charset="-128"/>
                <a:cs typeface="ＭＳ Ｐゴシック" pitchFamily="1" charset="-128"/>
              </a:rPr>
              <a:t> which specifies what type of value the variable can contain.</a:t>
            </a:r>
          </a:p>
          <a:p>
            <a:pPr marL="742950" lvl="1" indent="-285750" algn="just">
              <a:lnSpc>
                <a:spcPct val="90000"/>
              </a:lnSpc>
              <a:spcAft>
                <a:spcPct val="50000"/>
              </a:spcAft>
              <a:buFontTx/>
              <a:buChar char="–"/>
            </a:pPr>
            <a:r>
              <a:rPr lang="en-US" sz="2000">
                <a:solidFill>
                  <a:srgbClr val="000000"/>
                </a:solidFill>
                <a:latin typeface="Times New Roman" pitchFamily="1" charset="0"/>
                <a:ea typeface="ＭＳ Ｐゴシック" pitchFamily="1" charset="-128"/>
                <a:cs typeface="ＭＳ Ｐゴシック" pitchFamily="1" charset="-128"/>
              </a:rPr>
              <a:t>A </a:t>
            </a:r>
            <a:r>
              <a:rPr lang="en-US" sz="2000" b="1" i="1">
                <a:solidFill>
                  <a:srgbClr val="000000"/>
                </a:solidFill>
                <a:latin typeface="Times New Roman" pitchFamily="1" charset="0"/>
                <a:ea typeface="ＭＳ Ｐゴシック" pitchFamily="1" charset="-128"/>
                <a:cs typeface="ＭＳ Ｐゴシック" pitchFamily="1" charset="-128"/>
              </a:rPr>
              <a:t>value</a:t>
            </a:r>
            <a:r>
              <a:rPr lang="en-US" sz="2000" i="1">
                <a:solidFill>
                  <a:srgbClr val="000000"/>
                </a:solidFill>
                <a:latin typeface="Times New Roman" pitchFamily="1" charset="0"/>
                <a:ea typeface="ＭＳ Ｐゴシック" pitchFamily="1" charset="-128"/>
                <a:cs typeface="ＭＳ Ｐゴシック" pitchFamily="1" charset="-128"/>
              </a:rPr>
              <a:t>,</a:t>
            </a:r>
            <a:r>
              <a:rPr lang="en-US" sz="2000">
                <a:solidFill>
                  <a:srgbClr val="000000"/>
                </a:solidFill>
                <a:latin typeface="Times New Roman" pitchFamily="1" charset="0"/>
                <a:ea typeface="ＭＳ Ｐゴシック" pitchFamily="1" charset="-128"/>
                <a:cs typeface="ＭＳ Ｐゴシック" pitchFamily="1" charset="-128"/>
              </a:rPr>
              <a:t> which represents the current contents of the variable.</a:t>
            </a:r>
          </a:p>
        </p:txBody>
      </p:sp>
      <p:sp>
        <p:nvSpPr>
          <p:cNvPr id="497673" name="Rectangle 9"/>
          <p:cNvSpPr>
            <a:spLocks noChangeArrowheads="1"/>
          </p:cNvSpPr>
          <p:nvPr/>
        </p:nvSpPr>
        <p:spPr bwMode="auto">
          <a:xfrm>
            <a:off x="3771900" y="3492500"/>
            <a:ext cx="1600200" cy="6096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97674" name="Rectangle 10"/>
          <p:cNvSpPr>
            <a:spLocks noChangeArrowheads="1"/>
          </p:cNvSpPr>
          <p:nvPr/>
        </p:nvSpPr>
        <p:spPr bwMode="auto">
          <a:xfrm>
            <a:off x="3722688" y="3144838"/>
            <a:ext cx="946150" cy="396875"/>
          </a:xfrm>
          <a:prstGeom prst="rect">
            <a:avLst/>
          </a:prstGeom>
          <a:noFill/>
          <a:ln w="9525">
            <a:noFill/>
            <a:miter lim="800000"/>
            <a:headEnd/>
            <a:tailEnd/>
          </a:ln>
        </p:spPr>
        <p:txBody>
          <a:bodyPr wrap="none">
            <a:prstTxWarp prst="textNoShape">
              <a:avLst/>
            </a:prstTxWarp>
            <a:spAutoFit/>
          </a:bodyPr>
          <a:lstStyle/>
          <a:p>
            <a:r>
              <a:rPr lang="en-US" sz="2000" b="1">
                <a:solidFill>
                  <a:srgbClr val="000000"/>
                </a:solidFill>
                <a:latin typeface="Courier New" pitchFamily="1" charset="0"/>
              </a:rPr>
              <a:t>total</a:t>
            </a:r>
            <a:endParaRPr lang="en-US">
              <a:solidFill>
                <a:srgbClr val="000000"/>
              </a:solidFill>
              <a:latin typeface="Times New Roman" pitchFamily="1" charset="0"/>
            </a:endParaRPr>
          </a:p>
        </p:txBody>
      </p:sp>
      <p:sp>
        <p:nvSpPr>
          <p:cNvPr id="497675" name="Rectangle 11"/>
          <p:cNvSpPr>
            <a:spLocks noChangeArrowheads="1"/>
          </p:cNvSpPr>
          <p:nvPr/>
        </p:nvSpPr>
        <p:spPr bwMode="auto">
          <a:xfrm>
            <a:off x="5835650" y="3541940"/>
            <a:ext cx="2300288" cy="457200"/>
          </a:xfrm>
          <a:prstGeom prst="rect">
            <a:avLst/>
          </a:prstGeom>
          <a:noFill/>
          <a:ln w="9525">
            <a:noFill/>
            <a:miter lim="800000"/>
            <a:headEnd/>
            <a:tailEnd/>
          </a:ln>
        </p:spPr>
        <p:txBody>
          <a:bodyPr wrap="none">
            <a:prstTxWarp prst="textNoShape">
              <a:avLst/>
            </a:prstTxWarp>
            <a:spAutoFit/>
          </a:bodyPr>
          <a:lstStyle/>
          <a:p>
            <a:r>
              <a:rPr lang="en-US" dirty="0">
                <a:solidFill>
                  <a:srgbClr val="000000"/>
                </a:solidFill>
                <a:latin typeface="Times New Roman" pitchFamily="1" charset="0"/>
              </a:rPr>
              <a:t>(contains an </a:t>
            </a:r>
            <a:r>
              <a:rPr lang="en-US" sz="2000" b="1" dirty="0" err="1">
                <a:solidFill>
                  <a:srgbClr val="000000"/>
                </a:solidFill>
                <a:latin typeface="Courier New" pitchFamily="1" charset="0"/>
              </a:rPr>
              <a:t>int</a:t>
            </a:r>
            <a:r>
              <a:rPr lang="en-US" dirty="0">
                <a:solidFill>
                  <a:srgbClr val="000000"/>
                </a:solidFill>
                <a:latin typeface="Times New Roman" pitchFamily="1" charset="0"/>
              </a:rPr>
              <a:t>)</a:t>
            </a:r>
          </a:p>
        </p:txBody>
      </p:sp>
      <p:sp>
        <p:nvSpPr>
          <p:cNvPr id="497676" name="Rectangle 12"/>
          <p:cNvSpPr>
            <a:spLocks noChangeArrowheads="1"/>
          </p:cNvSpPr>
          <p:nvPr/>
        </p:nvSpPr>
        <p:spPr bwMode="auto">
          <a:xfrm>
            <a:off x="3875088" y="3545115"/>
            <a:ext cx="1398587" cy="457200"/>
          </a:xfrm>
          <a:prstGeom prst="rect">
            <a:avLst/>
          </a:prstGeom>
          <a:noFill/>
          <a:ln w="9525">
            <a:noFill/>
            <a:miter lim="800000"/>
            <a:headEnd/>
            <a:tailEnd/>
          </a:ln>
        </p:spPr>
        <p:txBody>
          <a:bodyPr>
            <a:prstTxWarp prst="textNoShape">
              <a:avLst/>
            </a:prstTxWarp>
            <a:spAutoFit/>
          </a:bodyPr>
          <a:lstStyle/>
          <a:p>
            <a:pPr algn="ctr"/>
            <a:r>
              <a:rPr lang="en-US" dirty="0">
                <a:solidFill>
                  <a:srgbClr val="000000"/>
                </a:solidFill>
                <a:latin typeface="Times New Roman" pitchFamily="1" charset="0"/>
              </a:rPr>
              <a:t>42</a:t>
            </a:r>
          </a:p>
        </p:txBody>
      </p:sp>
      <p:sp>
        <p:nvSpPr>
          <p:cNvPr id="497677" name="Rectangle 13"/>
          <p:cNvSpPr>
            <a:spLocks noChangeArrowheads="1"/>
          </p:cNvSpPr>
          <p:nvPr/>
        </p:nvSpPr>
        <p:spPr bwMode="auto">
          <a:xfrm>
            <a:off x="482600" y="5740400"/>
            <a:ext cx="8128000" cy="7366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The name and type of a variable are fixed.  The value changes whenever you </a:t>
            </a:r>
            <a:r>
              <a:rPr lang="en-US" b="1" i="1">
                <a:solidFill>
                  <a:srgbClr val="000000"/>
                </a:solidFill>
                <a:latin typeface="Times New Roman" pitchFamily="1" charset="0"/>
              </a:rPr>
              <a:t>assign</a:t>
            </a:r>
            <a:r>
              <a:rPr lang="en-US">
                <a:solidFill>
                  <a:srgbClr val="000000"/>
                </a:solidFill>
                <a:latin typeface="Times New Roman" pitchFamily="1" charset="0"/>
              </a:rPr>
              <a:t> a new value to the variable.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97668">
                                            <p:txEl>
                                              <p:pRg st="0" end="0"/>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497668">
                                            <p:txEl>
                                              <p:pRg st="1" end="1"/>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497668">
                                            <p:txEl>
                                              <p:pRg st="2" end="2"/>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499"/>
                                          </p:stCondLst>
                                        </p:cTn>
                                        <p:tgtEl>
                                          <p:spTgt spid="497668">
                                            <p:txEl>
                                              <p:pRg st="3" end="3"/>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499"/>
                                          </p:stCondLst>
                                        </p:cTn>
                                        <p:tgtEl>
                                          <p:spTgt spid="497668">
                                            <p:txEl>
                                              <p:pRg st="4" end="4"/>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499"/>
                                          </p:stCondLst>
                                        </p:cTn>
                                        <p:tgtEl>
                                          <p:spTgt spid="2"/>
                                        </p:tgtEl>
                                        <p:attrNameLst>
                                          <p:attrName>style.visibility</p:attrName>
                                        </p:attrNameLst>
                                      </p:cBhvr>
                                      <p:to>
                                        <p:strVal val="visible"/>
                                      </p:to>
                                    </p:set>
                                  </p:childTnLst>
                                </p:cTn>
                              </p:par>
                            </p:childTnLst>
                          </p:cTn>
                        </p:par>
                        <p:par>
                          <p:cTn id="26" fill="hold">
                            <p:stCondLst>
                              <p:cond delay="500"/>
                            </p:stCondLst>
                            <p:childTnLst>
                              <p:par>
                                <p:cTn id="27" presetID="1" presetClass="entr" presetSubtype="0" fill="hold" grpId="0" nodeType="afterEffect">
                                  <p:stCondLst>
                                    <p:cond delay="0"/>
                                  </p:stCondLst>
                                  <p:childTnLst>
                                    <p:set>
                                      <p:cBhvr>
                                        <p:cTn id="28" dur="1" fill="hold">
                                          <p:stCondLst>
                                            <p:cond delay="0"/>
                                          </p:stCondLst>
                                        </p:cTn>
                                        <p:tgtEl>
                                          <p:spTgt spid="49767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97672">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97672">
                                            <p:txEl>
                                              <p:pRg st="1" end="1"/>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0"/>
                                  </p:stCondLst>
                                  <p:childTnLst>
                                    <p:set>
                                      <p:cBhvr>
                                        <p:cTn id="39" dur="1" fill="hold">
                                          <p:stCondLst>
                                            <p:cond delay="0"/>
                                          </p:stCondLst>
                                        </p:cTn>
                                        <p:tgtEl>
                                          <p:spTgt spid="497674"/>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497672">
                                            <p:txEl>
                                              <p:pRg st="2" end="2"/>
                                            </p:txEl>
                                          </p:spTgt>
                                        </p:tgtEl>
                                        <p:attrNameLst>
                                          <p:attrName>style.visibility</p:attrName>
                                        </p:attrNameLst>
                                      </p:cBhvr>
                                      <p:to>
                                        <p:strVal val="visible"/>
                                      </p:to>
                                    </p:set>
                                  </p:childTnLst>
                                </p:cTn>
                              </p:par>
                            </p:childTnLst>
                          </p:cTn>
                        </p:par>
                        <p:par>
                          <p:cTn id="44" fill="hold">
                            <p:stCondLst>
                              <p:cond delay="0"/>
                            </p:stCondLst>
                            <p:childTnLst>
                              <p:par>
                                <p:cTn id="45" presetID="1" presetClass="entr" presetSubtype="0" fill="hold" grpId="0" nodeType="afterEffect">
                                  <p:stCondLst>
                                    <p:cond delay="0"/>
                                  </p:stCondLst>
                                  <p:childTnLst>
                                    <p:set>
                                      <p:cBhvr>
                                        <p:cTn id="46" dur="1" fill="hold">
                                          <p:stCondLst>
                                            <p:cond delay="0"/>
                                          </p:stCondLst>
                                        </p:cTn>
                                        <p:tgtEl>
                                          <p:spTgt spid="49767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97672">
                                            <p:txEl>
                                              <p:pRg st="3" end="3"/>
                                            </p:txEl>
                                          </p:spTgt>
                                        </p:tgtEl>
                                        <p:attrNameLst>
                                          <p:attrName>style.visibility</p:attrName>
                                        </p:attrNameLst>
                                      </p:cBhvr>
                                      <p:to>
                                        <p:strVal val="visible"/>
                                      </p:to>
                                    </p:set>
                                  </p:childTnLst>
                                </p:cTn>
                              </p:par>
                            </p:childTnLst>
                          </p:cTn>
                        </p:par>
                        <p:par>
                          <p:cTn id="51" fill="hold">
                            <p:stCondLst>
                              <p:cond delay="0"/>
                            </p:stCondLst>
                            <p:childTnLst>
                              <p:par>
                                <p:cTn id="52" presetID="1" presetClass="entr" presetSubtype="0" fill="hold" grpId="0" nodeType="afterEffect">
                                  <p:stCondLst>
                                    <p:cond delay="0"/>
                                  </p:stCondLst>
                                  <p:childTnLst>
                                    <p:set>
                                      <p:cBhvr>
                                        <p:cTn id="53" dur="1" fill="hold">
                                          <p:stCondLst>
                                            <p:cond delay="0"/>
                                          </p:stCondLst>
                                        </p:cTn>
                                        <p:tgtEl>
                                          <p:spTgt spid="497676"/>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4976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7668" grpId="0" build="p" bldLvl="2" autoUpdateAnimBg="0"/>
      <p:bldP spid="497672" grpId="0" build="p" bldLvl="2"/>
      <p:bldP spid="497673" grpId="0" animBg="1"/>
      <p:bldP spid="497674" grpId="0"/>
      <p:bldP spid="497675" grpId="0"/>
      <p:bldP spid="497676" grpId="0"/>
      <p:bldP spid="497677"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0" y="76200"/>
            <a:ext cx="9144000" cy="1143000"/>
          </a:xfrm>
          <a:noFill/>
        </p:spPr>
        <p:txBody>
          <a:bodyPr/>
          <a:lstStyle/>
          <a:p>
            <a:r>
              <a:rPr lang="en-US" sz="4000">
                <a:solidFill>
                  <a:srgbClr val="FF0000"/>
                </a:solidFill>
              </a:rPr>
              <a:t>Operators and Operands</a:t>
            </a:r>
            <a:endParaRPr lang="en-US">
              <a:solidFill>
                <a:schemeClr val="tx1"/>
              </a:solidFill>
            </a:endParaRPr>
          </a:p>
        </p:txBody>
      </p:sp>
      <p:sp>
        <p:nvSpPr>
          <p:cNvPr id="32771" name="Rectangle 3"/>
          <p:cNvSpPr>
            <a:spLocks noChangeArrowheads="1"/>
          </p:cNvSpPr>
          <p:nvPr/>
        </p:nvSpPr>
        <p:spPr bwMode="auto">
          <a:xfrm>
            <a:off x="482600" y="1155700"/>
            <a:ext cx="8128000" cy="1054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As in most languages,</a:t>
            </a:r>
            <a:r>
              <a:rPr lang="en-US" dirty="0" smtClean="0">
                <a:solidFill>
                  <a:srgbClr val="000000"/>
                </a:solidFill>
                <a:latin typeface="Times New Roman" pitchFamily="1" charset="0"/>
              </a:rPr>
              <a:t> C++ </a:t>
            </a:r>
            <a:r>
              <a:rPr lang="en-US" dirty="0">
                <a:solidFill>
                  <a:srgbClr val="000000"/>
                </a:solidFill>
                <a:latin typeface="Times New Roman" pitchFamily="1" charset="0"/>
              </a:rPr>
              <a:t>programs specify computation in the form of </a:t>
            </a:r>
            <a:r>
              <a:rPr lang="en-US" b="1" i="1" dirty="0">
                <a:solidFill>
                  <a:srgbClr val="000000"/>
                </a:solidFill>
                <a:latin typeface="Times New Roman" pitchFamily="1" charset="0"/>
              </a:rPr>
              <a:t>arithmetic expressions</a:t>
            </a:r>
            <a:r>
              <a:rPr lang="en-US" dirty="0">
                <a:solidFill>
                  <a:srgbClr val="000000"/>
                </a:solidFill>
                <a:latin typeface="Times New Roman" pitchFamily="1" charset="0"/>
              </a:rPr>
              <a:t> that closely resemble expressions in mathematics.</a:t>
            </a:r>
            <a:endParaRPr lang="en-US" sz="1200" dirty="0">
              <a:solidFill>
                <a:srgbClr val="000000"/>
              </a:solidFill>
              <a:latin typeface="Times New Roman" pitchFamily="1" charset="0"/>
            </a:endParaRPr>
          </a:p>
        </p:txBody>
      </p:sp>
      <p:grpSp>
        <p:nvGrpSpPr>
          <p:cNvPr id="2" name="Group 4"/>
          <p:cNvGrpSpPr>
            <a:grpSpLocks/>
          </p:cNvGrpSpPr>
          <p:nvPr/>
        </p:nvGrpSpPr>
        <p:grpSpPr bwMode="auto">
          <a:xfrm>
            <a:off x="492125" y="2273300"/>
            <a:ext cx="8128000" cy="1951038"/>
            <a:chOff x="310" y="1432"/>
            <a:chExt cx="5120" cy="1229"/>
          </a:xfrm>
        </p:grpSpPr>
        <p:sp>
          <p:nvSpPr>
            <p:cNvPr id="32775" name="Rectangle 5"/>
            <p:cNvSpPr>
              <a:spLocks noChangeArrowheads="1"/>
            </p:cNvSpPr>
            <p:nvPr/>
          </p:nvSpPr>
          <p:spPr bwMode="auto">
            <a:xfrm>
              <a:off x="310" y="1432"/>
              <a:ext cx="5120" cy="48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dirty="0">
                  <a:solidFill>
                    <a:srgbClr val="000000"/>
                  </a:solidFill>
                  <a:latin typeface="Times New Roman" pitchFamily="1" charset="0"/>
                </a:rPr>
                <a:t>The most common operators in</a:t>
              </a:r>
              <a:r>
                <a:rPr lang="en-US" dirty="0" smtClean="0">
                  <a:solidFill>
                    <a:srgbClr val="000000"/>
                  </a:solidFill>
                  <a:latin typeface="Times New Roman" pitchFamily="1" charset="0"/>
                </a:rPr>
                <a:t> C++ </a:t>
              </a:r>
              <a:r>
                <a:rPr lang="en-US" dirty="0">
                  <a:solidFill>
                    <a:srgbClr val="000000"/>
                  </a:solidFill>
                  <a:latin typeface="Times New Roman" pitchFamily="1" charset="0"/>
                </a:rPr>
                <a:t>are the ones that specify arithmetic computation:</a:t>
              </a:r>
            </a:p>
          </p:txBody>
        </p:sp>
        <p:sp>
          <p:nvSpPr>
            <p:cNvPr id="32776" name="Rectangle 6"/>
            <p:cNvSpPr>
              <a:spLocks noChangeArrowheads="1"/>
            </p:cNvSpPr>
            <p:nvPr/>
          </p:nvSpPr>
          <p:spPr bwMode="auto">
            <a:xfrm>
              <a:off x="1080" y="1891"/>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2777" name="Text Box 7"/>
            <p:cNvSpPr txBox="1">
              <a:spLocks noChangeArrowheads="1"/>
            </p:cNvSpPr>
            <p:nvPr/>
          </p:nvSpPr>
          <p:spPr bwMode="auto">
            <a:xfrm>
              <a:off x="1440" y="1872"/>
              <a:ext cx="1008" cy="288"/>
            </a:xfrm>
            <a:prstGeom prst="rect">
              <a:avLst/>
            </a:prstGeom>
            <a:noFill/>
            <a:ln w="9525">
              <a:noFill/>
              <a:miter lim="800000"/>
              <a:headEnd/>
              <a:tailEnd/>
            </a:ln>
          </p:spPr>
          <p:txBody>
            <a:bodyPr>
              <a:prstTxWarp prst="textNoShape">
                <a:avLst/>
              </a:prstTxWarp>
              <a:spAutoFit/>
            </a:bodyPr>
            <a:lstStyle/>
            <a:p>
              <a:pPr>
                <a:spcBef>
                  <a:spcPct val="50000"/>
                </a:spcBef>
              </a:pPr>
              <a:r>
                <a:rPr lang="en-US">
                  <a:solidFill>
                    <a:srgbClr val="000000"/>
                  </a:solidFill>
                  <a:latin typeface="Times New Roman" pitchFamily="1" charset="0"/>
                </a:rPr>
                <a:t>Addition</a:t>
              </a:r>
            </a:p>
          </p:txBody>
        </p:sp>
        <p:sp>
          <p:nvSpPr>
            <p:cNvPr id="32778" name="Rectangle 8"/>
            <p:cNvSpPr>
              <a:spLocks noChangeArrowheads="1"/>
            </p:cNvSpPr>
            <p:nvPr/>
          </p:nvSpPr>
          <p:spPr bwMode="auto">
            <a:xfrm>
              <a:off x="1080" y="2139"/>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2779" name="Text Box 9"/>
            <p:cNvSpPr txBox="1">
              <a:spLocks noChangeArrowheads="1"/>
            </p:cNvSpPr>
            <p:nvPr/>
          </p:nvSpPr>
          <p:spPr bwMode="auto">
            <a:xfrm>
              <a:off x="1440" y="2120"/>
              <a:ext cx="1008" cy="288"/>
            </a:xfrm>
            <a:prstGeom prst="rect">
              <a:avLst/>
            </a:prstGeom>
            <a:noFill/>
            <a:ln w="9525">
              <a:noFill/>
              <a:miter lim="800000"/>
              <a:headEnd/>
              <a:tailEnd/>
            </a:ln>
          </p:spPr>
          <p:txBody>
            <a:bodyPr>
              <a:prstTxWarp prst="textNoShape">
                <a:avLst/>
              </a:prstTxWarp>
              <a:spAutoFit/>
            </a:bodyPr>
            <a:lstStyle/>
            <a:p>
              <a:pPr>
                <a:spcBef>
                  <a:spcPct val="50000"/>
                </a:spcBef>
              </a:pPr>
              <a:r>
                <a:rPr lang="en-US">
                  <a:solidFill>
                    <a:srgbClr val="000000"/>
                  </a:solidFill>
                  <a:latin typeface="Times New Roman" pitchFamily="1" charset="0"/>
                </a:rPr>
                <a:t>Subtraction</a:t>
              </a:r>
            </a:p>
          </p:txBody>
        </p:sp>
        <p:sp>
          <p:nvSpPr>
            <p:cNvPr id="32780" name="Rectangle 10"/>
            <p:cNvSpPr>
              <a:spLocks noChangeArrowheads="1"/>
            </p:cNvSpPr>
            <p:nvPr/>
          </p:nvSpPr>
          <p:spPr bwMode="auto">
            <a:xfrm>
              <a:off x="3000" y="1891"/>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2781" name="Text Box 11"/>
            <p:cNvSpPr txBox="1">
              <a:spLocks noChangeArrowheads="1"/>
            </p:cNvSpPr>
            <p:nvPr/>
          </p:nvSpPr>
          <p:spPr bwMode="auto">
            <a:xfrm>
              <a:off x="3360" y="1872"/>
              <a:ext cx="1296" cy="288"/>
            </a:xfrm>
            <a:prstGeom prst="rect">
              <a:avLst/>
            </a:prstGeom>
            <a:noFill/>
            <a:ln w="9525">
              <a:noFill/>
              <a:miter lim="800000"/>
              <a:headEnd/>
              <a:tailEnd/>
            </a:ln>
          </p:spPr>
          <p:txBody>
            <a:bodyPr>
              <a:prstTxWarp prst="textNoShape">
                <a:avLst/>
              </a:prstTxWarp>
              <a:spAutoFit/>
            </a:bodyPr>
            <a:lstStyle/>
            <a:p>
              <a:pPr>
                <a:spcBef>
                  <a:spcPct val="50000"/>
                </a:spcBef>
              </a:pPr>
              <a:r>
                <a:rPr lang="en-US">
                  <a:solidFill>
                    <a:srgbClr val="000000"/>
                  </a:solidFill>
                  <a:latin typeface="Times New Roman" pitchFamily="1" charset="0"/>
                </a:rPr>
                <a:t>Multiplication</a:t>
              </a:r>
            </a:p>
          </p:txBody>
        </p:sp>
        <p:sp>
          <p:nvSpPr>
            <p:cNvPr id="32782" name="Rectangle 12"/>
            <p:cNvSpPr>
              <a:spLocks noChangeArrowheads="1"/>
            </p:cNvSpPr>
            <p:nvPr/>
          </p:nvSpPr>
          <p:spPr bwMode="auto">
            <a:xfrm>
              <a:off x="3000" y="2139"/>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2783" name="Text Box 13"/>
            <p:cNvSpPr txBox="1">
              <a:spLocks noChangeArrowheads="1"/>
            </p:cNvSpPr>
            <p:nvPr/>
          </p:nvSpPr>
          <p:spPr bwMode="auto">
            <a:xfrm>
              <a:off x="3360" y="2120"/>
              <a:ext cx="1008" cy="288"/>
            </a:xfrm>
            <a:prstGeom prst="rect">
              <a:avLst/>
            </a:prstGeom>
            <a:noFill/>
            <a:ln w="9525">
              <a:noFill/>
              <a:miter lim="800000"/>
              <a:headEnd/>
              <a:tailEnd/>
            </a:ln>
          </p:spPr>
          <p:txBody>
            <a:bodyPr>
              <a:prstTxWarp prst="textNoShape">
                <a:avLst/>
              </a:prstTxWarp>
              <a:spAutoFit/>
            </a:bodyPr>
            <a:lstStyle/>
            <a:p>
              <a:pPr>
                <a:spcBef>
                  <a:spcPct val="50000"/>
                </a:spcBef>
              </a:pPr>
              <a:r>
                <a:rPr lang="en-US">
                  <a:solidFill>
                    <a:srgbClr val="000000"/>
                  </a:solidFill>
                  <a:latin typeface="Times New Roman" pitchFamily="1" charset="0"/>
                </a:rPr>
                <a:t>Division</a:t>
              </a:r>
            </a:p>
          </p:txBody>
        </p:sp>
        <p:sp>
          <p:nvSpPr>
            <p:cNvPr id="32784" name="Rectangle 14"/>
            <p:cNvSpPr>
              <a:spLocks noChangeArrowheads="1"/>
            </p:cNvSpPr>
            <p:nvPr/>
          </p:nvSpPr>
          <p:spPr bwMode="auto">
            <a:xfrm>
              <a:off x="3000" y="2392"/>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2785" name="Text Box 15"/>
            <p:cNvSpPr txBox="1">
              <a:spLocks noChangeArrowheads="1"/>
            </p:cNvSpPr>
            <p:nvPr/>
          </p:nvSpPr>
          <p:spPr bwMode="auto">
            <a:xfrm>
              <a:off x="3360" y="2373"/>
              <a:ext cx="1008" cy="288"/>
            </a:xfrm>
            <a:prstGeom prst="rect">
              <a:avLst/>
            </a:prstGeom>
            <a:noFill/>
            <a:ln w="9525">
              <a:noFill/>
              <a:miter lim="800000"/>
              <a:headEnd/>
              <a:tailEnd/>
            </a:ln>
          </p:spPr>
          <p:txBody>
            <a:bodyPr>
              <a:prstTxWarp prst="textNoShape">
                <a:avLst/>
              </a:prstTxWarp>
              <a:spAutoFit/>
            </a:bodyPr>
            <a:lstStyle/>
            <a:p>
              <a:pPr>
                <a:spcBef>
                  <a:spcPct val="50000"/>
                </a:spcBef>
              </a:pPr>
              <a:r>
                <a:rPr lang="en-US">
                  <a:solidFill>
                    <a:srgbClr val="000000"/>
                  </a:solidFill>
                  <a:latin typeface="Times New Roman" pitchFamily="1" charset="0"/>
                </a:rPr>
                <a:t>Remainder</a:t>
              </a:r>
            </a:p>
          </p:txBody>
        </p:sp>
      </p:grpSp>
      <p:sp>
        <p:nvSpPr>
          <p:cNvPr id="501776" name="Rectangle 16"/>
          <p:cNvSpPr>
            <a:spLocks noChangeArrowheads="1"/>
          </p:cNvSpPr>
          <p:nvPr/>
        </p:nvSpPr>
        <p:spPr bwMode="auto">
          <a:xfrm>
            <a:off x="482600" y="4279900"/>
            <a:ext cx="8128000" cy="11303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Operators in</a:t>
            </a:r>
            <a:r>
              <a:rPr lang="en-US" dirty="0" smtClean="0">
                <a:solidFill>
                  <a:srgbClr val="000000"/>
                </a:solidFill>
                <a:latin typeface="Times New Roman" pitchFamily="1" charset="0"/>
              </a:rPr>
              <a:t> C++ </a:t>
            </a:r>
            <a:r>
              <a:rPr lang="en-US" dirty="0">
                <a:solidFill>
                  <a:srgbClr val="000000"/>
                </a:solidFill>
                <a:latin typeface="Times New Roman" pitchFamily="1" charset="0"/>
              </a:rPr>
              <a:t>usually appear between two </a:t>
            </a:r>
            <a:r>
              <a:rPr lang="en-US" dirty="0" err="1">
                <a:solidFill>
                  <a:srgbClr val="000000"/>
                </a:solidFill>
                <a:latin typeface="Times New Roman" pitchFamily="1" charset="0"/>
              </a:rPr>
              <a:t>subexpressions</a:t>
            </a:r>
            <a:r>
              <a:rPr lang="en-US" dirty="0">
                <a:solidFill>
                  <a:srgbClr val="000000"/>
                </a:solidFill>
                <a:latin typeface="Times New Roman" pitchFamily="1" charset="0"/>
              </a:rPr>
              <a:t>, which are called its </a:t>
            </a:r>
            <a:r>
              <a:rPr lang="en-US" b="1" i="1" dirty="0">
                <a:solidFill>
                  <a:srgbClr val="000000"/>
                </a:solidFill>
                <a:latin typeface="Times New Roman" pitchFamily="1" charset="0"/>
              </a:rPr>
              <a:t>operands</a:t>
            </a:r>
            <a:r>
              <a:rPr lang="en-US" i="1" dirty="0">
                <a:solidFill>
                  <a:srgbClr val="000000"/>
                </a:solidFill>
                <a:latin typeface="Times New Roman" pitchFamily="1" charset="0"/>
              </a:rPr>
              <a:t>.</a:t>
            </a:r>
            <a:r>
              <a:rPr lang="en-US" dirty="0">
                <a:solidFill>
                  <a:srgbClr val="000000"/>
                </a:solidFill>
                <a:latin typeface="Times New Roman" pitchFamily="1" charset="0"/>
              </a:rPr>
              <a:t>  Operators that take two operands are called </a:t>
            </a:r>
            <a:r>
              <a:rPr lang="en-US" b="1" i="1" dirty="0">
                <a:solidFill>
                  <a:srgbClr val="000000"/>
                </a:solidFill>
                <a:latin typeface="Times New Roman" pitchFamily="1" charset="0"/>
              </a:rPr>
              <a:t>binary operators</a:t>
            </a:r>
            <a:r>
              <a:rPr lang="en-US" i="1" dirty="0">
                <a:solidFill>
                  <a:srgbClr val="000000"/>
                </a:solidFill>
                <a:latin typeface="Times New Roman" pitchFamily="1" charset="0"/>
              </a:rPr>
              <a:t>.</a:t>
            </a:r>
            <a:endParaRPr lang="en-US" dirty="0">
              <a:solidFill>
                <a:srgbClr val="000000"/>
              </a:solidFill>
              <a:latin typeface="Times New Roman" pitchFamily="1" charset="0"/>
            </a:endParaRPr>
          </a:p>
        </p:txBody>
      </p:sp>
      <p:sp>
        <p:nvSpPr>
          <p:cNvPr id="501777" name="Rectangle 17"/>
          <p:cNvSpPr>
            <a:spLocks noChangeArrowheads="1"/>
          </p:cNvSpPr>
          <p:nvPr/>
        </p:nvSpPr>
        <p:spPr bwMode="auto">
          <a:xfrm>
            <a:off x="482600" y="5397500"/>
            <a:ext cx="8128000" cy="8509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The </a:t>
            </a:r>
            <a:r>
              <a:rPr lang="en-US" sz="2000" b="1">
                <a:solidFill>
                  <a:srgbClr val="000000"/>
                </a:solidFill>
                <a:latin typeface="Courier New" pitchFamily="1" charset="0"/>
              </a:rPr>
              <a:t>-</a:t>
            </a:r>
            <a:r>
              <a:rPr lang="en-US">
                <a:solidFill>
                  <a:srgbClr val="000000"/>
                </a:solidFill>
                <a:latin typeface="Times New Roman" pitchFamily="1" charset="0"/>
              </a:rPr>
              <a:t> operator can also appear as a </a:t>
            </a:r>
            <a:r>
              <a:rPr lang="en-US" b="1" i="1">
                <a:solidFill>
                  <a:srgbClr val="000000"/>
                </a:solidFill>
                <a:latin typeface="Times New Roman" pitchFamily="1" charset="0"/>
              </a:rPr>
              <a:t>unary operator</a:t>
            </a:r>
            <a:r>
              <a:rPr lang="en-US" i="1">
                <a:solidFill>
                  <a:srgbClr val="000000"/>
                </a:solidFill>
                <a:latin typeface="Times New Roman" pitchFamily="1" charset="0"/>
              </a:rPr>
              <a:t>,</a:t>
            </a:r>
            <a:r>
              <a:rPr lang="en-US">
                <a:solidFill>
                  <a:srgbClr val="000000"/>
                </a:solidFill>
                <a:latin typeface="Times New Roman" pitchFamily="1" charset="0"/>
              </a:rPr>
              <a:t> as in the expression </a:t>
            </a:r>
            <a:r>
              <a:rPr lang="en-US" sz="2000" b="1">
                <a:solidFill>
                  <a:srgbClr val="000000"/>
                </a:solidFill>
                <a:latin typeface="Courier New" pitchFamily="1" charset="0"/>
              </a:rPr>
              <a:t>-x</a:t>
            </a:r>
            <a:r>
              <a:rPr lang="en-US">
                <a:solidFill>
                  <a:srgbClr val="000000"/>
                </a:solidFill>
                <a:latin typeface="Times New Roman" pitchFamily="1" charset="0"/>
              </a:rPr>
              <a:t>, which denotes the negative of </a:t>
            </a:r>
            <a:r>
              <a:rPr lang="en-US" sz="2000" b="1">
                <a:solidFill>
                  <a:srgbClr val="000000"/>
                </a:solidFill>
                <a:latin typeface="Courier New" pitchFamily="1" charset="0"/>
              </a:rPr>
              <a:t>x</a:t>
            </a:r>
            <a:r>
              <a:rPr lang="en-US">
                <a:solidFill>
                  <a:srgbClr val="000000"/>
                </a:solidFill>
                <a:latin typeface="Times New Roman" pitchFamily="1"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0177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50177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1776" grpId="0" build="p" autoUpdateAnimBg="0"/>
      <p:bldP spid="501777" grpId="0" build="p" autoUpdateAnimBg="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0" y="76200"/>
            <a:ext cx="9144000" cy="1143000"/>
          </a:xfrm>
          <a:noFill/>
        </p:spPr>
        <p:txBody>
          <a:bodyPr/>
          <a:lstStyle/>
          <a:p>
            <a:r>
              <a:rPr lang="en-US" sz="4000">
                <a:solidFill>
                  <a:srgbClr val="FF0000"/>
                </a:solidFill>
              </a:rPr>
              <a:t>Division and Type Casts</a:t>
            </a:r>
            <a:endParaRPr lang="en-US">
              <a:solidFill>
                <a:schemeClr val="tx1"/>
              </a:solidFill>
            </a:endParaRPr>
          </a:p>
        </p:txBody>
      </p:sp>
      <p:sp>
        <p:nvSpPr>
          <p:cNvPr id="34819" name="Rectangle 3"/>
          <p:cNvSpPr>
            <a:spLocks noChangeArrowheads="1"/>
          </p:cNvSpPr>
          <p:nvPr/>
        </p:nvSpPr>
        <p:spPr bwMode="auto">
          <a:xfrm>
            <a:off x="482600" y="1155700"/>
            <a:ext cx="8128000" cy="1054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smtClean="0">
                <a:solidFill>
                  <a:srgbClr val="000000"/>
                </a:solidFill>
                <a:latin typeface="Times New Roman" pitchFamily="1" charset="0"/>
              </a:rPr>
              <a:t>In C++, whenever </a:t>
            </a:r>
            <a:r>
              <a:rPr lang="en-US" dirty="0">
                <a:solidFill>
                  <a:srgbClr val="000000"/>
                </a:solidFill>
                <a:latin typeface="Times New Roman" pitchFamily="1" charset="0"/>
              </a:rPr>
              <a:t>you apply a binary operator to numeric </a:t>
            </a:r>
            <a:r>
              <a:rPr lang="en-US" dirty="0" smtClean="0">
                <a:solidFill>
                  <a:srgbClr val="000000"/>
                </a:solidFill>
                <a:latin typeface="Times New Roman" pitchFamily="1" charset="0"/>
              </a:rPr>
              <a:t>values, </a:t>
            </a:r>
            <a:r>
              <a:rPr lang="en-US" dirty="0">
                <a:solidFill>
                  <a:srgbClr val="000000"/>
                </a:solidFill>
                <a:latin typeface="Times New Roman" pitchFamily="1" charset="0"/>
              </a:rPr>
              <a:t>the result will be of type </a:t>
            </a:r>
            <a:r>
              <a:rPr lang="en-US" sz="2000" b="1" dirty="0" err="1">
                <a:solidFill>
                  <a:srgbClr val="000000"/>
                </a:solidFill>
                <a:latin typeface="Courier New" pitchFamily="1" charset="0"/>
              </a:rPr>
              <a:t>int</a:t>
            </a:r>
            <a:r>
              <a:rPr lang="en-US" dirty="0">
                <a:solidFill>
                  <a:srgbClr val="000000"/>
                </a:solidFill>
                <a:latin typeface="Times New Roman" pitchFamily="1" charset="0"/>
              </a:rPr>
              <a:t> if both operands are of type </a:t>
            </a:r>
            <a:r>
              <a:rPr lang="en-US" sz="2000" b="1" dirty="0" err="1">
                <a:solidFill>
                  <a:srgbClr val="000000"/>
                </a:solidFill>
                <a:latin typeface="Courier New" pitchFamily="1" charset="0"/>
              </a:rPr>
              <a:t>int</a:t>
            </a:r>
            <a:r>
              <a:rPr lang="en-US" dirty="0">
                <a:solidFill>
                  <a:srgbClr val="000000"/>
                </a:solidFill>
                <a:latin typeface="Times New Roman" pitchFamily="1" charset="0"/>
              </a:rPr>
              <a:t>, but will be a </a:t>
            </a:r>
            <a:r>
              <a:rPr lang="en-US" sz="2000" b="1" dirty="0">
                <a:solidFill>
                  <a:srgbClr val="000000"/>
                </a:solidFill>
                <a:latin typeface="Courier New" pitchFamily="1" charset="0"/>
              </a:rPr>
              <a:t>double</a:t>
            </a:r>
            <a:r>
              <a:rPr lang="en-US" dirty="0">
                <a:solidFill>
                  <a:srgbClr val="000000"/>
                </a:solidFill>
                <a:latin typeface="Times New Roman" pitchFamily="1" charset="0"/>
              </a:rPr>
              <a:t> if either operand is a </a:t>
            </a:r>
            <a:r>
              <a:rPr lang="en-US" sz="2000" b="1" dirty="0">
                <a:solidFill>
                  <a:srgbClr val="000000"/>
                </a:solidFill>
                <a:latin typeface="Courier New" pitchFamily="1" charset="0"/>
              </a:rPr>
              <a:t>double</a:t>
            </a:r>
            <a:r>
              <a:rPr lang="en-US" dirty="0">
                <a:solidFill>
                  <a:srgbClr val="000000"/>
                </a:solidFill>
                <a:latin typeface="Times New Roman" pitchFamily="1" charset="0"/>
              </a:rPr>
              <a:t>.</a:t>
            </a:r>
          </a:p>
        </p:txBody>
      </p:sp>
      <p:grpSp>
        <p:nvGrpSpPr>
          <p:cNvPr id="2" name="Group 4"/>
          <p:cNvGrpSpPr>
            <a:grpSpLocks/>
          </p:cNvGrpSpPr>
          <p:nvPr/>
        </p:nvGrpSpPr>
        <p:grpSpPr bwMode="auto">
          <a:xfrm>
            <a:off x="482600" y="2273300"/>
            <a:ext cx="8137525" cy="2146300"/>
            <a:chOff x="304" y="1432"/>
            <a:chExt cx="5126" cy="1352"/>
          </a:xfrm>
        </p:grpSpPr>
        <p:sp>
          <p:nvSpPr>
            <p:cNvPr id="34825" name="Rectangle 5"/>
            <p:cNvSpPr>
              <a:spLocks noChangeArrowheads="1"/>
            </p:cNvSpPr>
            <p:nvPr/>
          </p:nvSpPr>
          <p:spPr bwMode="auto">
            <a:xfrm>
              <a:off x="310" y="1432"/>
              <a:ext cx="5120" cy="536"/>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This rule has important consequences in the case of division.  For example, the expression</a:t>
              </a:r>
            </a:p>
          </p:txBody>
        </p:sp>
        <p:sp>
          <p:nvSpPr>
            <p:cNvPr id="34826" name="Text Box 6"/>
            <p:cNvSpPr txBox="1">
              <a:spLocks noChangeArrowheads="1"/>
            </p:cNvSpPr>
            <p:nvPr/>
          </p:nvSpPr>
          <p:spPr bwMode="auto">
            <a:xfrm>
              <a:off x="1800" y="1904"/>
              <a:ext cx="2160" cy="2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2000" b="1">
                  <a:solidFill>
                    <a:srgbClr val="000000"/>
                  </a:solidFill>
                  <a:latin typeface="Courier New" pitchFamily="1" charset="0"/>
                </a:rPr>
                <a:t>14 / 5</a:t>
              </a:r>
              <a:endParaRPr lang="en-US">
                <a:solidFill>
                  <a:srgbClr val="000000"/>
                </a:solidFill>
                <a:latin typeface="Times New Roman" pitchFamily="1" charset="0"/>
              </a:endParaRPr>
            </a:p>
          </p:txBody>
        </p:sp>
        <p:sp>
          <p:nvSpPr>
            <p:cNvPr id="34827" name="Rectangle 7"/>
            <p:cNvSpPr>
              <a:spLocks noChangeArrowheads="1"/>
            </p:cNvSpPr>
            <p:nvPr/>
          </p:nvSpPr>
          <p:spPr bwMode="auto">
            <a:xfrm>
              <a:off x="304" y="2152"/>
              <a:ext cx="5120" cy="632"/>
            </a:xfrm>
            <a:prstGeom prst="rect">
              <a:avLst/>
            </a:prstGeom>
            <a:noFill/>
            <a:ln w="9525">
              <a:noFill/>
              <a:miter lim="800000"/>
              <a:headEnd/>
              <a:tailEnd/>
            </a:ln>
          </p:spPr>
          <p:txBody>
            <a:bodyPr>
              <a:prstTxWarp prst="textNoShape">
                <a:avLst/>
              </a:prstTxWarp>
            </a:bodyPr>
            <a:lstStyle/>
            <a:p>
              <a:pPr marL="342900" algn="just">
                <a:lnSpc>
                  <a:spcPct val="85000"/>
                </a:lnSpc>
                <a:spcAft>
                  <a:spcPct val="25000"/>
                </a:spcAft>
              </a:pPr>
              <a:r>
                <a:rPr lang="en-US" dirty="0" smtClean="0">
                  <a:solidFill>
                    <a:srgbClr val="000000"/>
                  </a:solidFill>
                  <a:latin typeface="Times New Roman" pitchFamily="1" charset="0"/>
                </a:rPr>
                <a:t>seems </a:t>
              </a:r>
              <a:r>
                <a:rPr lang="en-US" dirty="0">
                  <a:solidFill>
                    <a:srgbClr val="000000"/>
                  </a:solidFill>
                  <a:latin typeface="Times New Roman" pitchFamily="1" charset="0"/>
                </a:rPr>
                <a:t>as if it should have the value 2.8, but because both operands are of type </a:t>
              </a:r>
              <a:r>
                <a:rPr lang="en-US" sz="2000" b="1" dirty="0" err="1">
                  <a:solidFill>
                    <a:srgbClr val="000000"/>
                  </a:solidFill>
                  <a:latin typeface="Courier New" pitchFamily="1" charset="0"/>
                </a:rPr>
                <a:t>int</a:t>
              </a:r>
              <a:r>
                <a:rPr lang="en-US" dirty="0">
                  <a:solidFill>
                    <a:srgbClr val="000000"/>
                  </a:solidFill>
                  <a:latin typeface="Times New Roman" pitchFamily="1" charset="0"/>
                </a:rPr>
                <a:t>,</a:t>
              </a:r>
              <a:r>
                <a:rPr lang="en-US" dirty="0" smtClean="0">
                  <a:solidFill>
                    <a:srgbClr val="000000"/>
                  </a:solidFill>
                  <a:latin typeface="Times New Roman" pitchFamily="1" charset="0"/>
                </a:rPr>
                <a:t> C++ </a:t>
              </a:r>
              <a:r>
                <a:rPr lang="en-US" dirty="0">
                  <a:solidFill>
                    <a:srgbClr val="000000"/>
                  </a:solidFill>
                  <a:latin typeface="Times New Roman" pitchFamily="1" charset="0"/>
                </a:rPr>
                <a:t>computes an integer result by throwing away the fractional part.  The result is therefore 2.</a:t>
              </a:r>
            </a:p>
          </p:txBody>
        </p:sp>
      </p:grpSp>
      <p:grpSp>
        <p:nvGrpSpPr>
          <p:cNvPr id="3" name="Group 8"/>
          <p:cNvGrpSpPr>
            <a:grpSpLocks/>
          </p:cNvGrpSpPr>
          <p:nvPr/>
        </p:nvGrpSpPr>
        <p:grpSpPr bwMode="auto">
          <a:xfrm>
            <a:off x="482600" y="4470400"/>
            <a:ext cx="8128000" cy="1930400"/>
            <a:chOff x="304" y="2816"/>
            <a:chExt cx="5120" cy="1216"/>
          </a:xfrm>
        </p:grpSpPr>
        <p:sp>
          <p:nvSpPr>
            <p:cNvPr id="34822" name="Rectangle 9"/>
            <p:cNvSpPr>
              <a:spLocks noChangeArrowheads="1"/>
            </p:cNvSpPr>
            <p:nvPr/>
          </p:nvSpPr>
          <p:spPr bwMode="auto">
            <a:xfrm>
              <a:off x="304" y="2816"/>
              <a:ext cx="5120" cy="536"/>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If you want to obtain the mathematically correct result, you need to convert at least one operand to a </a:t>
              </a:r>
              <a:r>
                <a:rPr lang="en-US" sz="2000" b="1">
                  <a:solidFill>
                    <a:srgbClr val="000000"/>
                  </a:solidFill>
                  <a:latin typeface="Courier New" pitchFamily="1" charset="0"/>
                </a:rPr>
                <a:t>double</a:t>
              </a:r>
              <a:r>
                <a:rPr lang="en-US">
                  <a:solidFill>
                    <a:srgbClr val="000000"/>
                  </a:solidFill>
                  <a:latin typeface="Times New Roman" pitchFamily="1" charset="0"/>
                </a:rPr>
                <a:t>, as in</a:t>
              </a:r>
            </a:p>
          </p:txBody>
        </p:sp>
        <p:sp>
          <p:nvSpPr>
            <p:cNvPr id="34823" name="Text Box 10"/>
            <p:cNvSpPr txBox="1">
              <a:spLocks noChangeArrowheads="1"/>
            </p:cNvSpPr>
            <p:nvPr/>
          </p:nvSpPr>
          <p:spPr bwMode="auto">
            <a:xfrm>
              <a:off x="1794" y="3288"/>
              <a:ext cx="2160" cy="2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2000" b="1" dirty="0" smtClean="0">
                  <a:solidFill>
                    <a:srgbClr val="000000"/>
                  </a:solidFill>
                  <a:latin typeface="Courier New" pitchFamily="1" charset="0"/>
                </a:rPr>
                <a:t>double(14 </a:t>
              </a:r>
              <a:r>
                <a:rPr lang="en-US" sz="2000" b="1" dirty="0">
                  <a:solidFill>
                    <a:srgbClr val="000000"/>
                  </a:solidFill>
                  <a:latin typeface="Courier New" pitchFamily="1" charset="0"/>
                </a:rPr>
                <a:t>/ </a:t>
              </a:r>
              <a:r>
                <a:rPr lang="en-US" sz="2000" b="1" dirty="0" smtClean="0">
                  <a:solidFill>
                    <a:srgbClr val="000000"/>
                  </a:solidFill>
                  <a:latin typeface="Courier New" pitchFamily="1" charset="0"/>
                </a:rPr>
                <a:t>5)</a:t>
              </a:r>
              <a:endParaRPr lang="en-US" dirty="0">
                <a:solidFill>
                  <a:srgbClr val="000000"/>
                </a:solidFill>
                <a:latin typeface="Times New Roman" pitchFamily="1" charset="0"/>
              </a:endParaRPr>
            </a:p>
          </p:txBody>
        </p:sp>
        <p:sp>
          <p:nvSpPr>
            <p:cNvPr id="34824" name="Rectangle 11"/>
            <p:cNvSpPr>
              <a:spLocks noChangeArrowheads="1"/>
            </p:cNvSpPr>
            <p:nvPr/>
          </p:nvSpPr>
          <p:spPr bwMode="auto">
            <a:xfrm>
              <a:off x="304" y="3552"/>
              <a:ext cx="5120" cy="480"/>
            </a:xfrm>
            <a:prstGeom prst="rect">
              <a:avLst/>
            </a:prstGeom>
            <a:noFill/>
            <a:ln w="9525">
              <a:noFill/>
              <a:miter lim="800000"/>
              <a:headEnd/>
              <a:tailEnd/>
            </a:ln>
          </p:spPr>
          <p:txBody>
            <a:bodyPr>
              <a:prstTxWarp prst="textNoShape">
                <a:avLst/>
              </a:prstTxWarp>
            </a:bodyPr>
            <a:lstStyle/>
            <a:p>
              <a:pPr marL="342900" algn="just">
                <a:lnSpc>
                  <a:spcPct val="85000"/>
                </a:lnSpc>
                <a:spcAft>
                  <a:spcPct val="25000"/>
                </a:spcAft>
              </a:pPr>
              <a:r>
                <a:rPr lang="en-US" dirty="0" smtClean="0">
                  <a:solidFill>
                    <a:srgbClr val="000000"/>
                  </a:solidFill>
                  <a:latin typeface="Times New Roman" pitchFamily="1" charset="0"/>
                </a:rPr>
                <a:t>The </a:t>
              </a:r>
              <a:r>
                <a:rPr lang="en-US" dirty="0">
                  <a:solidFill>
                    <a:srgbClr val="000000"/>
                  </a:solidFill>
                  <a:latin typeface="Times New Roman" pitchFamily="1" charset="0"/>
                </a:rPr>
                <a:t>conversion is accomplished by means of a </a:t>
              </a:r>
              <a:r>
                <a:rPr lang="en-US" b="1" i="1" dirty="0">
                  <a:solidFill>
                    <a:srgbClr val="000000"/>
                  </a:solidFill>
                  <a:latin typeface="Times New Roman" pitchFamily="1" charset="0"/>
                </a:rPr>
                <a:t>type cast</a:t>
              </a:r>
              <a:r>
                <a:rPr lang="en-US" i="1" dirty="0">
                  <a:solidFill>
                    <a:srgbClr val="000000"/>
                  </a:solidFill>
                  <a:latin typeface="Times New Roman" pitchFamily="1" charset="0"/>
                </a:rPr>
                <a:t>,</a:t>
              </a:r>
              <a:r>
                <a:rPr lang="en-US" dirty="0">
                  <a:solidFill>
                    <a:srgbClr val="000000"/>
                  </a:solidFill>
                  <a:latin typeface="Times New Roman" pitchFamily="1" charset="0"/>
                </a:rPr>
                <a:t> which</a:t>
              </a:r>
              <a:r>
                <a:rPr lang="en-US" dirty="0" smtClean="0">
                  <a:solidFill>
                    <a:srgbClr val="000000"/>
                  </a:solidFill>
                  <a:latin typeface="Times New Roman" pitchFamily="1" charset="0"/>
                </a:rPr>
                <a:t> you specify by using the type name as a function call.</a:t>
              </a:r>
              <a:endParaRPr lang="en-US" b="1" dirty="0">
                <a:solidFill>
                  <a:srgbClr val="000000"/>
                </a:solidFill>
                <a:latin typeface="Times New Roman" pitchFamily="1"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05858" name="Text Box 2"/>
          <p:cNvSpPr txBox="1">
            <a:spLocks noChangeArrowheads="1"/>
          </p:cNvSpPr>
          <p:nvPr/>
        </p:nvSpPr>
        <p:spPr bwMode="auto">
          <a:xfrm>
            <a:off x="1050925" y="3886200"/>
            <a:ext cx="7178675" cy="393700"/>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9  /  5  *  c  +  32</a:t>
            </a:r>
          </a:p>
        </p:txBody>
      </p:sp>
      <p:sp>
        <p:nvSpPr>
          <p:cNvPr id="36867" name="Rectangle 3"/>
          <p:cNvSpPr>
            <a:spLocks noGrp="1" noChangeArrowheads="1"/>
          </p:cNvSpPr>
          <p:nvPr>
            <p:ph type="title"/>
          </p:nvPr>
        </p:nvSpPr>
        <p:spPr>
          <a:xfrm>
            <a:off x="0" y="76200"/>
            <a:ext cx="9144000" cy="1143000"/>
          </a:xfrm>
          <a:noFill/>
        </p:spPr>
        <p:txBody>
          <a:bodyPr/>
          <a:lstStyle/>
          <a:p>
            <a:r>
              <a:rPr lang="en-US" sz="4000">
                <a:solidFill>
                  <a:srgbClr val="FF0000"/>
                </a:solidFill>
              </a:rPr>
              <a:t>The Pitfalls of Integer Division</a:t>
            </a:r>
            <a:endParaRPr lang="en-US">
              <a:solidFill>
                <a:schemeClr val="tx1"/>
              </a:solidFill>
            </a:endParaRPr>
          </a:p>
        </p:txBody>
      </p:sp>
      <p:sp>
        <p:nvSpPr>
          <p:cNvPr id="36868" name="Text Box 4"/>
          <p:cNvSpPr txBox="1">
            <a:spLocks noChangeArrowheads="1"/>
          </p:cNvSpPr>
          <p:nvPr/>
        </p:nvSpPr>
        <p:spPr bwMode="auto">
          <a:xfrm>
            <a:off x="457200" y="1189038"/>
            <a:ext cx="8229600" cy="763286"/>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Consider the following</a:t>
            </a:r>
            <a:r>
              <a:rPr lang="en-US" dirty="0" smtClean="0">
                <a:solidFill>
                  <a:srgbClr val="000000"/>
                </a:solidFill>
                <a:latin typeface="Times New Roman" pitchFamily="1" charset="0"/>
              </a:rPr>
              <a:t> C++ </a:t>
            </a:r>
            <a:r>
              <a:rPr lang="en-US" dirty="0">
                <a:solidFill>
                  <a:srgbClr val="000000"/>
                </a:solidFill>
                <a:latin typeface="Times New Roman" pitchFamily="1" charset="0"/>
              </a:rPr>
              <a:t>statements, which are intended to convert 100</a:t>
            </a:r>
            <a:r>
              <a:rPr lang="en-US" altLang="ja-JP" dirty="0">
                <a:solidFill>
                  <a:srgbClr val="000000"/>
                </a:solidFill>
                <a:latin typeface="Times New Roman" pitchFamily="1" charset="0"/>
                <a:ea typeface="ＭＳ Ｐゴシック" pitchFamily="1" charset="-128"/>
                <a:cs typeface="ＭＳ Ｐゴシック" pitchFamily="1" charset="-128"/>
              </a:rPr>
              <a:t>˚ </a:t>
            </a:r>
            <a:r>
              <a:rPr lang="en-US" dirty="0">
                <a:solidFill>
                  <a:srgbClr val="000000"/>
                </a:solidFill>
                <a:latin typeface="Times New Roman" pitchFamily="1" charset="0"/>
              </a:rPr>
              <a:t>Celsius temperature to its Fahrenheit equivalent:</a:t>
            </a:r>
          </a:p>
        </p:txBody>
      </p:sp>
      <p:sp>
        <p:nvSpPr>
          <p:cNvPr id="36869" name="Text Box 5"/>
          <p:cNvSpPr txBox="1">
            <a:spLocks noChangeArrowheads="1"/>
          </p:cNvSpPr>
          <p:nvPr/>
        </p:nvSpPr>
        <p:spPr bwMode="auto">
          <a:xfrm>
            <a:off x="1143000" y="2276475"/>
            <a:ext cx="7315200" cy="641350"/>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b="1">
                <a:solidFill>
                  <a:srgbClr val="000000"/>
                </a:solidFill>
                <a:latin typeface="Courier New" pitchFamily="1" charset="0"/>
              </a:rPr>
              <a:t>double c = 100;</a:t>
            </a:r>
          </a:p>
          <a:p>
            <a:pPr algn="just">
              <a:lnSpc>
                <a:spcPct val="90000"/>
              </a:lnSpc>
            </a:pPr>
            <a:r>
              <a:rPr lang="en-US" sz="2000" b="1">
                <a:solidFill>
                  <a:srgbClr val="000000"/>
                </a:solidFill>
                <a:latin typeface="Courier New" pitchFamily="1" charset="0"/>
              </a:rPr>
              <a:t>double f = 9 / 5 * c + 32;</a:t>
            </a:r>
          </a:p>
        </p:txBody>
      </p:sp>
      <p:sp>
        <p:nvSpPr>
          <p:cNvPr id="36871" name="Text Box 7"/>
          <p:cNvSpPr txBox="1">
            <a:spLocks noChangeArrowheads="1"/>
          </p:cNvSpPr>
          <p:nvPr/>
        </p:nvSpPr>
        <p:spPr bwMode="auto">
          <a:xfrm>
            <a:off x="457200" y="3403600"/>
            <a:ext cx="8229600" cy="420688"/>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The computation consists of evaluating the following expression:</a:t>
            </a:r>
          </a:p>
        </p:txBody>
      </p:sp>
      <p:grpSp>
        <p:nvGrpSpPr>
          <p:cNvPr id="2" name="Group 8"/>
          <p:cNvGrpSpPr>
            <a:grpSpLocks/>
          </p:cNvGrpSpPr>
          <p:nvPr/>
        </p:nvGrpSpPr>
        <p:grpSpPr bwMode="auto">
          <a:xfrm>
            <a:off x="304800" y="3810000"/>
            <a:ext cx="8534400" cy="3048000"/>
            <a:chOff x="192" y="2400"/>
            <a:chExt cx="5376" cy="1920"/>
          </a:xfrm>
        </p:grpSpPr>
        <p:sp>
          <p:nvSpPr>
            <p:cNvPr id="36893" name="Rectangle 9"/>
            <p:cNvSpPr>
              <a:spLocks noChangeArrowheads="1"/>
            </p:cNvSpPr>
            <p:nvPr/>
          </p:nvSpPr>
          <p:spPr bwMode="auto">
            <a:xfrm>
              <a:off x="192" y="3953"/>
              <a:ext cx="5376" cy="367"/>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94" name="Rectangle 10"/>
            <p:cNvSpPr>
              <a:spLocks noChangeArrowheads="1"/>
            </p:cNvSpPr>
            <p:nvPr/>
          </p:nvSpPr>
          <p:spPr bwMode="auto">
            <a:xfrm>
              <a:off x="192" y="2400"/>
              <a:ext cx="5376" cy="367"/>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grpSp>
      <p:grpSp>
        <p:nvGrpSpPr>
          <p:cNvPr id="3" name="Group 11"/>
          <p:cNvGrpSpPr>
            <a:grpSpLocks/>
          </p:cNvGrpSpPr>
          <p:nvPr/>
        </p:nvGrpSpPr>
        <p:grpSpPr bwMode="auto">
          <a:xfrm>
            <a:off x="609600" y="3987800"/>
            <a:ext cx="2819400" cy="990600"/>
            <a:chOff x="384" y="2512"/>
            <a:chExt cx="1776" cy="624"/>
          </a:xfrm>
        </p:grpSpPr>
        <p:sp>
          <p:nvSpPr>
            <p:cNvPr id="36891" name="AutoShape 12"/>
            <p:cNvSpPr>
              <a:spLocks noChangeArrowheads="1"/>
            </p:cNvSpPr>
            <p:nvPr/>
          </p:nvSpPr>
          <p:spPr bwMode="auto">
            <a:xfrm>
              <a:off x="384" y="2512"/>
              <a:ext cx="1776" cy="624"/>
            </a:xfrm>
            <a:prstGeom prst="wedgeRectCallout">
              <a:avLst>
                <a:gd name="adj1" fmla="val 50620"/>
                <a:gd name="adj2" fmla="val 81250"/>
              </a:avLst>
            </a:prstGeom>
            <a:solidFill>
              <a:schemeClr val="bg1"/>
            </a:solidFill>
            <a:ln w="9525">
              <a:solidFill>
                <a:schemeClr val="tx1"/>
              </a:solidFill>
              <a:miter lim="800000"/>
              <a:headEnd/>
              <a:tailEnd/>
            </a:ln>
          </p:spPr>
          <p:txBody>
            <a:bodyPr wrap="none" anchor="ctr">
              <a:prstTxWarp prst="textNoShape">
                <a:avLst/>
              </a:prstTxWarp>
            </a:bodyPr>
            <a:lstStyle/>
            <a:p>
              <a:pPr algn="just"/>
              <a:endParaRPr lang="en-US" sz="1600">
                <a:solidFill>
                  <a:srgbClr val="000000"/>
                </a:solidFill>
                <a:latin typeface="Times New Roman" pitchFamily="1" charset="0"/>
              </a:endParaRPr>
            </a:p>
          </p:txBody>
        </p:sp>
        <p:sp>
          <p:nvSpPr>
            <p:cNvPr id="36892" name="Text Box 13"/>
            <p:cNvSpPr txBox="1">
              <a:spLocks noChangeArrowheads="1"/>
            </p:cNvSpPr>
            <p:nvPr/>
          </p:nvSpPr>
          <p:spPr bwMode="auto">
            <a:xfrm>
              <a:off x="480" y="2530"/>
              <a:ext cx="1632" cy="582"/>
            </a:xfrm>
            <a:prstGeom prst="rect">
              <a:avLst/>
            </a:prstGeom>
            <a:noFill/>
            <a:ln w="9525">
              <a:noFill/>
              <a:miter lim="800000"/>
              <a:headEnd/>
              <a:tailEnd/>
            </a:ln>
          </p:spPr>
          <p:txBody>
            <a:bodyPr>
              <a:prstTxWarp prst="textNoShape">
                <a:avLst/>
              </a:prstTxWarp>
              <a:spAutoFit/>
            </a:bodyPr>
            <a:lstStyle/>
            <a:p>
              <a:pPr>
                <a:lnSpc>
                  <a:spcPct val="85000"/>
                </a:lnSpc>
              </a:pPr>
              <a:r>
                <a:rPr lang="en-US" sz="1600">
                  <a:solidFill>
                    <a:srgbClr val="000000"/>
                  </a:solidFill>
                  <a:latin typeface="Times New Roman" pitchFamily="1" charset="0"/>
                </a:rPr>
                <a:t>The problem arises from the fact that both </a:t>
              </a:r>
              <a:r>
                <a:rPr lang="en-US" sz="1400" b="1">
                  <a:solidFill>
                    <a:srgbClr val="000000"/>
                  </a:solidFill>
                  <a:latin typeface="Courier New" pitchFamily="1" charset="0"/>
                </a:rPr>
                <a:t>9</a:t>
              </a:r>
              <a:r>
                <a:rPr lang="en-US" sz="1600">
                  <a:solidFill>
                    <a:srgbClr val="000000"/>
                  </a:solidFill>
                  <a:latin typeface="Times New Roman" pitchFamily="1" charset="0"/>
                </a:rPr>
                <a:t> and </a:t>
              </a:r>
              <a:r>
                <a:rPr lang="en-US" sz="1400" b="1">
                  <a:solidFill>
                    <a:srgbClr val="000000"/>
                  </a:solidFill>
                  <a:latin typeface="Courier New" pitchFamily="1" charset="0"/>
                </a:rPr>
                <a:t>5</a:t>
              </a:r>
              <a:r>
                <a:rPr lang="en-US" sz="1600">
                  <a:solidFill>
                    <a:srgbClr val="000000"/>
                  </a:solidFill>
                  <a:latin typeface="Times New Roman" pitchFamily="1" charset="0"/>
                </a:rPr>
                <a:t> are of type </a:t>
              </a:r>
              <a:r>
                <a:rPr lang="en-US" sz="1400" b="1">
                  <a:solidFill>
                    <a:srgbClr val="000000"/>
                  </a:solidFill>
                  <a:latin typeface="Courier New" pitchFamily="1" charset="0"/>
                </a:rPr>
                <a:t>int</a:t>
              </a:r>
              <a:r>
                <a:rPr lang="en-US" sz="1600">
                  <a:solidFill>
                    <a:srgbClr val="000000"/>
                  </a:solidFill>
                  <a:latin typeface="Times New Roman" pitchFamily="1" charset="0"/>
                </a:rPr>
                <a:t>, which means that the result is also an </a:t>
              </a:r>
              <a:r>
                <a:rPr lang="en-US" sz="1400" b="1">
                  <a:solidFill>
                    <a:srgbClr val="000000"/>
                  </a:solidFill>
                  <a:latin typeface="Courier New" pitchFamily="1" charset="0"/>
                </a:rPr>
                <a:t>int</a:t>
              </a:r>
              <a:r>
                <a:rPr lang="en-US" sz="1600">
                  <a:solidFill>
                    <a:srgbClr val="000000"/>
                  </a:solidFill>
                  <a:latin typeface="Times New Roman" pitchFamily="1" charset="0"/>
                </a:rPr>
                <a:t>.</a:t>
              </a:r>
            </a:p>
          </p:txBody>
        </p:sp>
      </p:grpSp>
      <p:sp>
        <p:nvSpPr>
          <p:cNvPr id="505870" name="Text Box 14"/>
          <p:cNvSpPr txBox="1">
            <a:spLocks noChangeArrowheads="1"/>
          </p:cNvSpPr>
          <p:nvPr/>
        </p:nvSpPr>
        <p:spPr bwMode="auto">
          <a:xfrm>
            <a:off x="1058863" y="6007100"/>
            <a:ext cx="7178675" cy="393700"/>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9  /  5  *  c  +  32</a:t>
            </a:r>
          </a:p>
        </p:txBody>
      </p:sp>
      <p:grpSp>
        <p:nvGrpSpPr>
          <p:cNvPr id="4" name="Group 15"/>
          <p:cNvGrpSpPr>
            <a:grpSpLocks/>
          </p:cNvGrpSpPr>
          <p:nvPr/>
        </p:nvGrpSpPr>
        <p:grpSpPr bwMode="auto">
          <a:xfrm>
            <a:off x="3132138" y="3987800"/>
            <a:ext cx="3024187" cy="2032000"/>
            <a:chOff x="1973" y="2512"/>
            <a:chExt cx="1905" cy="1280"/>
          </a:xfrm>
        </p:grpSpPr>
        <p:grpSp>
          <p:nvGrpSpPr>
            <p:cNvPr id="5" name="Group 16"/>
            <p:cNvGrpSpPr>
              <a:grpSpLocks/>
            </p:cNvGrpSpPr>
            <p:nvPr/>
          </p:nvGrpSpPr>
          <p:grpSpPr bwMode="auto">
            <a:xfrm>
              <a:off x="1973" y="3304"/>
              <a:ext cx="531" cy="470"/>
              <a:chOff x="1973" y="3256"/>
              <a:chExt cx="531" cy="470"/>
            </a:xfrm>
          </p:grpSpPr>
          <p:sp>
            <p:nvSpPr>
              <p:cNvPr id="36887" name="Line 17"/>
              <p:cNvSpPr>
                <a:spLocks noChangeShapeType="1"/>
              </p:cNvSpPr>
              <p:nvPr/>
            </p:nvSpPr>
            <p:spPr bwMode="auto">
              <a:xfrm flipV="1">
                <a:off x="1973" y="3467"/>
                <a:ext cx="267" cy="259"/>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8" name="Line 18"/>
              <p:cNvSpPr>
                <a:spLocks noChangeShapeType="1"/>
              </p:cNvSpPr>
              <p:nvPr/>
            </p:nvSpPr>
            <p:spPr bwMode="auto">
              <a:xfrm>
                <a:off x="2240" y="3464"/>
                <a:ext cx="0" cy="258"/>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9" name="Line 19"/>
              <p:cNvSpPr>
                <a:spLocks noChangeShapeType="1"/>
              </p:cNvSpPr>
              <p:nvPr/>
            </p:nvSpPr>
            <p:spPr bwMode="auto">
              <a:xfrm flipH="1" flipV="1">
                <a:off x="2237" y="3464"/>
                <a:ext cx="267" cy="259"/>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90" name="Text Box 20"/>
              <p:cNvSpPr txBox="1">
                <a:spLocks noChangeArrowheads="1"/>
              </p:cNvSpPr>
              <p:nvPr/>
            </p:nvSpPr>
            <p:spPr bwMode="auto">
              <a:xfrm>
                <a:off x="2096" y="3256"/>
                <a:ext cx="288" cy="248"/>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a:t>
                </a:r>
              </a:p>
            </p:txBody>
          </p:sp>
        </p:grpSp>
        <p:grpSp>
          <p:nvGrpSpPr>
            <p:cNvPr id="6" name="Group 21"/>
            <p:cNvGrpSpPr>
              <a:grpSpLocks/>
            </p:cNvGrpSpPr>
            <p:nvPr/>
          </p:nvGrpSpPr>
          <p:grpSpPr bwMode="auto">
            <a:xfrm>
              <a:off x="2304" y="2848"/>
              <a:ext cx="889" cy="944"/>
              <a:chOff x="2304" y="2928"/>
              <a:chExt cx="889" cy="944"/>
            </a:xfrm>
          </p:grpSpPr>
          <p:sp>
            <p:nvSpPr>
              <p:cNvPr id="36883" name="Line 22"/>
              <p:cNvSpPr>
                <a:spLocks noChangeShapeType="1"/>
              </p:cNvSpPr>
              <p:nvPr/>
            </p:nvSpPr>
            <p:spPr bwMode="auto">
              <a:xfrm flipV="1">
                <a:off x="2880" y="3152"/>
                <a:ext cx="0" cy="720"/>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4" name="Line 23"/>
              <p:cNvSpPr>
                <a:spLocks noChangeShapeType="1"/>
              </p:cNvSpPr>
              <p:nvPr/>
            </p:nvSpPr>
            <p:spPr bwMode="auto">
              <a:xfrm flipH="1">
                <a:off x="2304" y="3152"/>
                <a:ext cx="576" cy="288"/>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5" name="Line 24"/>
              <p:cNvSpPr>
                <a:spLocks noChangeShapeType="1"/>
              </p:cNvSpPr>
              <p:nvPr/>
            </p:nvSpPr>
            <p:spPr bwMode="auto">
              <a:xfrm>
                <a:off x="2880" y="3152"/>
                <a:ext cx="313" cy="705"/>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6" name="Text Box 25"/>
              <p:cNvSpPr txBox="1">
                <a:spLocks noChangeArrowheads="1"/>
              </p:cNvSpPr>
              <p:nvPr/>
            </p:nvSpPr>
            <p:spPr bwMode="auto">
              <a:xfrm>
                <a:off x="2659" y="2928"/>
                <a:ext cx="442" cy="248"/>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100</a:t>
                </a:r>
              </a:p>
            </p:txBody>
          </p:sp>
        </p:grpSp>
        <p:grpSp>
          <p:nvGrpSpPr>
            <p:cNvPr id="7" name="Group 26"/>
            <p:cNvGrpSpPr>
              <a:grpSpLocks/>
            </p:cNvGrpSpPr>
            <p:nvPr/>
          </p:nvGrpSpPr>
          <p:grpSpPr bwMode="auto">
            <a:xfrm>
              <a:off x="3055" y="2512"/>
              <a:ext cx="823" cy="1272"/>
              <a:chOff x="3055" y="2592"/>
              <a:chExt cx="823" cy="1272"/>
            </a:xfrm>
          </p:grpSpPr>
          <p:sp>
            <p:nvSpPr>
              <p:cNvPr id="36879" name="Line 27"/>
              <p:cNvSpPr>
                <a:spLocks noChangeShapeType="1"/>
              </p:cNvSpPr>
              <p:nvPr/>
            </p:nvSpPr>
            <p:spPr bwMode="auto">
              <a:xfrm flipV="1">
                <a:off x="3504" y="2800"/>
                <a:ext cx="0" cy="1064"/>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0" name="Line 28"/>
              <p:cNvSpPr>
                <a:spLocks noChangeShapeType="1"/>
              </p:cNvSpPr>
              <p:nvPr/>
            </p:nvSpPr>
            <p:spPr bwMode="auto">
              <a:xfrm>
                <a:off x="3505" y="2797"/>
                <a:ext cx="373" cy="1051"/>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1" name="Line 29"/>
              <p:cNvSpPr>
                <a:spLocks noChangeShapeType="1"/>
              </p:cNvSpPr>
              <p:nvPr/>
            </p:nvSpPr>
            <p:spPr bwMode="auto">
              <a:xfrm flipH="1">
                <a:off x="3055" y="2797"/>
                <a:ext cx="450" cy="160"/>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2" name="Text Box 30"/>
              <p:cNvSpPr txBox="1">
                <a:spLocks noChangeArrowheads="1"/>
              </p:cNvSpPr>
              <p:nvPr/>
            </p:nvSpPr>
            <p:spPr bwMode="auto">
              <a:xfrm>
                <a:off x="3288" y="2592"/>
                <a:ext cx="442" cy="248"/>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132</a:t>
                </a:r>
              </a:p>
            </p:txBody>
          </p:sp>
        </p:grpSp>
      </p:grpSp>
      <p:pic>
        <p:nvPicPr>
          <p:cNvPr id="32" name="Picture 31" descr="BlueBugTrans.png"/>
          <p:cNvPicPr>
            <a:picLocks noChangeAspect="1"/>
          </p:cNvPicPr>
          <p:nvPr/>
        </p:nvPicPr>
        <p:blipFill>
          <a:blip r:embed="rId3"/>
          <a:stretch>
            <a:fillRect/>
          </a:stretch>
        </p:blipFill>
        <p:spPr>
          <a:xfrm>
            <a:off x="5535985" y="2177288"/>
            <a:ext cx="874543" cy="94691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1000"/>
                                        <p:tgtEl>
                                          <p:spTgt spid="505858"/>
                                        </p:tgtEl>
                                        <p:attrNameLst>
                                          <p:attrName>ppt_x</p:attrName>
                                        </p:attrNameLst>
                                      </p:cBhvr>
                                      <p:tavLst>
                                        <p:tav tm="0">
                                          <p:val>
                                            <p:strVal val="ppt_x"/>
                                          </p:val>
                                        </p:tav>
                                        <p:tav tm="100000">
                                          <p:val>
                                            <p:strVal val="ppt_x"/>
                                          </p:val>
                                        </p:tav>
                                      </p:tavLst>
                                    </p:anim>
                                    <p:anim calcmode="lin" valueType="num">
                                      <p:cBhvr additive="base">
                                        <p:cTn id="7" dur="1000"/>
                                        <p:tgtEl>
                                          <p:spTgt spid="505858"/>
                                        </p:tgtEl>
                                        <p:attrNameLst>
                                          <p:attrName>ppt_y</p:attrName>
                                        </p:attrNameLst>
                                      </p:cBhvr>
                                      <p:tavLst>
                                        <p:tav tm="0">
                                          <p:val>
                                            <p:strVal val="ppt_y"/>
                                          </p:val>
                                        </p:tav>
                                        <p:tav tm="100000">
                                          <p:val>
                                            <p:strVal val="1+ppt_h/2"/>
                                          </p:val>
                                        </p:tav>
                                      </p:tavLst>
                                    </p:anim>
                                    <p:set>
                                      <p:cBhvr>
                                        <p:cTn id="8" dur="1" fill="hold">
                                          <p:stCondLst>
                                            <p:cond delay="999"/>
                                          </p:stCondLst>
                                        </p:cTn>
                                        <p:tgtEl>
                                          <p:spTgt spid="505858"/>
                                        </p:tgtEl>
                                        <p:attrNameLst>
                                          <p:attrName>style.visibility</p:attrName>
                                        </p:attrNameLst>
                                      </p:cBhvr>
                                      <p:to>
                                        <p:strVal val="hidden"/>
                                      </p:to>
                                    </p:set>
                                  </p:childTnLst>
                                </p:cTn>
                              </p:par>
                              <p:par>
                                <p:cTn id="9" presetID="1" presetClass="entr" presetSubtype="0" fill="hold" nodeType="withEffect">
                                  <p:stCondLst>
                                    <p:cond delay="50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200"/>
                                  </p:stCondLst>
                                  <p:childTnLst>
                                    <p:set>
                                      <p:cBhvr>
                                        <p:cTn id="12" dur="1" fill="hold">
                                          <p:stCondLst>
                                            <p:cond delay="499"/>
                                          </p:stCondLst>
                                        </p:cTn>
                                        <p:tgtEl>
                                          <p:spTgt spid="505870">
                                            <p:txEl>
                                              <p:pRg st="0" end="0"/>
                                            </p:txEl>
                                          </p:spTgt>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nodeType="afterEffect">
                                  <p:stCondLst>
                                    <p:cond delay="0"/>
                                  </p:stCondLst>
                                  <p:childTnLst>
                                    <p:set>
                                      <p:cBhvr>
                                        <p:cTn id="15" dur="1" fill="hold">
                                          <p:stCondLst>
                                            <p:cond delay="499"/>
                                          </p:stCondLst>
                                        </p:cTn>
                                        <p:tgtEl>
                                          <p:spTgt spid="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5858" grpId="0"/>
      <p:bldP spid="505870" grpId="0" build="p" autoUpdateAnimBg="0"/>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0" y="76200"/>
            <a:ext cx="9144000" cy="1143000"/>
          </a:xfrm>
          <a:noFill/>
        </p:spPr>
        <p:txBody>
          <a:bodyPr/>
          <a:lstStyle/>
          <a:p>
            <a:r>
              <a:rPr lang="en-US" sz="4000">
                <a:solidFill>
                  <a:srgbClr val="FF0000"/>
                </a:solidFill>
              </a:rPr>
              <a:t>The Pitfalls of Integer Division</a:t>
            </a:r>
            <a:endParaRPr lang="en-US">
              <a:solidFill>
                <a:schemeClr val="tx1"/>
              </a:solidFill>
            </a:endParaRPr>
          </a:p>
        </p:txBody>
      </p:sp>
      <p:grpSp>
        <p:nvGrpSpPr>
          <p:cNvPr id="2" name="Group 3"/>
          <p:cNvGrpSpPr>
            <a:grpSpLocks/>
          </p:cNvGrpSpPr>
          <p:nvPr/>
        </p:nvGrpSpPr>
        <p:grpSpPr bwMode="auto">
          <a:xfrm>
            <a:off x="0" y="1143000"/>
            <a:ext cx="9144000" cy="5715000"/>
            <a:chOff x="0" y="720"/>
            <a:chExt cx="5760" cy="3600"/>
          </a:xfrm>
        </p:grpSpPr>
        <p:sp>
          <p:nvSpPr>
            <p:cNvPr id="38934" name="Rectangle 4"/>
            <p:cNvSpPr>
              <a:spLocks noChangeArrowheads="1"/>
            </p:cNvSpPr>
            <p:nvPr/>
          </p:nvSpPr>
          <p:spPr bwMode="auto">
            <a:xfrm>
              <a:off x="0" y="720"/>
              <a:ext cx="5760" cy="3600"/>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35" name="Text Box 5"/>
            <p:cNvSpPr txBox="1">
              <a:spLocks noChangeArrowheads="1"/>
            </p:cNvSpPr>
            <p:nvPr/>
          </p:nvSpPr>
          <p:spPr bwMode="auto">
            <a:xfrm>
              <a:off x="288" y="749"/>
              <a:ext cx="5184" cy="472"/>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You can fix this problem by converting the fraction to a </a:t>
              </a:r>
              <a:r>
                <a:rPr lang="en-US" sz="2000" b="1">
                  <a:solidFill>
                    <a:srgbClr val="000000"/>
                  </a:solidFill>
                  <a:latin typeface="Courier New" pitchFamily="1" charset="0"/>
                </a:rPr>
                <a:t>double</a:t>
              </a:r>
              <a:r>
                <a:rPr lang="en-US">
                  <a:solidFill>
                    <a:srgbClr val="000000"/>
                  </a:solidFill>
                  <a:latin typeface="Times New Roman" pitchFamily="1" charset="0"/>
                </a:rPr>
                <a:t>, either by inserting decimal points or by using a type cast:</a:t>
              </a:r>
            </a:p>
          </p:txBody>
        </p:sp>
        <p:sp>
          <p:nvSpPr>
            <p:cNvPr id="38936" name="Text Box 6"/>
            <p:cNvSpPr txBox="1">
              <a:spLocks noChangeArrowheads="1"/>
            </p:cNvSpPr>
            <p:nvPr/>
          </p:nvSpPr>
          <p:spPr bwMode="auto">
            <a:xfrm>
              <a:off x="720" y="1354"/>
              <a:ext cx="4608" cy="410"/>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b="1" dirty="0">
                  <a:solidFill>
                    <a:srgbClr val="000000"/>
                  </a:solidFill>
                  <a:latin typeface="Courier New" pitchFamily="1" charset="0"/>
                </a:rPr>
                <a:t>double </a:t>
              </a:r>
              <a:r>
                <a:rPr lang="en-US" sz="2000" b="1" dirty="0" err="1">
                  <a:solidFill>
                    <a:srgbClr val="000000"/>
                  </a:solidFill>
                  <a:latin typeface="Courier New" pitchFamily="1" charset="0"/>
                </a:rPr>
                <a:t>c</a:t>
              </a:r>
              <a:r>
                <a:rPr lang="en-US" sz="2000" b="1" dirty="0">
                  <a:solidFill>
                    <a:srgbClr val="000000"/>
                  </a:solidFill>
                  <a:latin typeface="Courier New" pitchFamily="1" charset="0"/>
                </a:rPr>
                <a:t> = 100;</a:t>
              </a:r>
            </a:p>
            <a:p>
              <a:pPr algn="just">
                <a:lnSpc>
                  <a:spcPct val="90000"/>
                </a:lnSpc>
              </a:pPr>
              <a:r>
                <a:rPr lang="en-US" sz="2000" b="1" dirty="0">
                  <a:solidFill>
                    <a:srgbClr val="000000"/>
                  </a:solidFill>
                  <a:latin typeface="Courier New" pitchFamily="1" charset="0"/>
                </a:rPr>
                <a:t>double </a:t>
              </a:r>
              <a:r>
                <a:rPr lang="en-US" sz="2000" b="1" dirty="0" err="1">
                  <a:solidFill>
                    <a:srgbClr val="000000"/>
                  </a:solidFill>
                  <a:latin typeface="Courier New" pitchFamily="1" charset="0"/>
                </a:rPr>
                <a:t>f</a:t>
              </a:r>
              <a:r>
                <a:rPr lang="en-US" sz="2000" b="1" dirty="0">
                  <a:solidFill>
                    <a:srgbClr val="000000"/>
                  </a:solidFill>
                  <a:latin typeface="Courier New" pitchFamily="1" charset="0"/>
                </a:rPr>
                <a:t> =</a:t>
              </a:r>
              <a:r>
                <a:rPr lang="en-US" sz="2000" b="1" dirty="0" smtClean="0">
                  <a:solidFill>
                    <a:srgbClr val="000000"/>
                  </a:solidFill>
                  <a:latin typeface="Courier New" pitchFamily="1" charset="0"/>
                </a:rPr>
                <a:t> double(9) </a:t>
              </a:r>
              <a:r>
                <a:rPr lang="en-US" sz="2000" b="1" dirty="0">
                  <a:solidFill>
                    <a:srgbClr val="000000"/>
                  </a:solidFill>
                  <a:latin typeface="Courier New" pitchFamily="1" charset="0"/>
                </a:rPr>
                <a:t>/ 5 * </a:t>
              </a:r>
              <a:r>
                <a:rPr lang="en-US" sz="2000" b="1" dirty="0" err="1">
                  <a:solidFill>
                    <a:srgbClr val="000000"/>
                  </a:solidFill>
                  <a:latin typeface="Courier New" pitchFamily="1" charset="0"/>
                </a:rPr>
                <a:t>c</a:t>
              </a:r>
              <a:r>
                <a:rPr lang="en-US" sz="2000" b="1" dirty="0">
                  <a:solidFill>
                    <a:srgbClr val="000000"/>
                  </a:solidFill>
                  <a:latin typeface="Courier New" pitchFamily="1" charset="0"/>
                </a:rPr>
                <a:t> + 32;</a:t>
              </a:r>
            </a:p>
          </p:txBody>
        </p:sp>
      </p:grpSp>
      <p:grpSp>
        <p:nvGrpSpPr>
          <p:cNvPr id="3" name="Group 7"/>
          <p:cNvGrpSpPr>
            <a:grpSpLocks/>
          </p:cNvGrpSpPr>
          <p:nvPr/>
        </p:nvGrpSpPr>
        <p:grpSpPr bwMode="auto">
          <a:xfrm>
            <a:off x="457200" y="3048000"/>
            <a:ext cx="8229600" cy="3540125"/>
            <a:chOff x="288" y="1920"/>
            <a:chExt cx="5184" cy="2230"/>
          </a:xfrm>
        </p:grpSpPr>
        <p:sp>
          <p:nvSpPr>
            <p:cNvPr id="38917" name="Text Box 8"/>
            <p:cNvSpPr txBox="1">
              <a:spLocks noChangeArrowheads="1"/>
            </p:cNvSpPr>
            <p:nvPr/>
          </p:nvSpPr>
          <p:spPr bwMode="auto">
            <a:xfrm>
              <a:off x="288" y="1920"/>
              <a:ext cx="5184"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The computation now looks like this:</a:t>
              </a:r>
            </a:p>
          </p:txBody>
        </p:sp>
        <p:sp>
          <p:nvSpPr>
            <p:cNvPr id="38918" name="Line 9"/>
            <p:cNvSpPr>
              <a:spLocks noChangeShapeType="1"/>
            </p:cNvSpPr>
            <p:nvPr/>
          </p:nvSpPr>
          <p:spPr bwMode="auto">
            <a:xfrm flipV="1">
              <a:off x="2141" y="3211"/>
              <a:ext cx="445" cy="209"/>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19" name="Line 10"/>
            <p:cNvSpPr>
              <a:spLocks noChangeShapeType="1"/>
            </p:cNvSpPr>
            <p:nvPr/>
          </p:nvSpPr>
          <p:spPr bwMode="auto">
            <a:xfrm>
              <a:off x="2586" y="3208"/>
              <a:ext cx="7" cy="692"/>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0" name="Line 11"/>
            <p:cNvSpPr>
              <a:spLocks noChangeShapeType="1"/>
            </p:cNvSpPr>
            <p:nvPr/>
          </p:nvSpPr>
          <p:spPr bwMode="auto">
            <a:xfrm flipH="1" flipV="1">
              <a:off x="2583" y="3208"/>
              <a:ext cx="290" cy="686"/>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1" name="Text Box 12"/>
            <p:cNvSpPr txBox="1">
              <a:spLocks noChangeArrowheads="1"/>
            </p:cNvSpPr>
            <p:nvPr/>
          </p:nvSpPr>
          <p:spPr bwMode="auto">
            <a:xfrm>
              <a:off x="2296" y="3000"/>
              <a:ext cx="576" cy="248"/>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1.8</a:t>
              </a:r>
            </a:p>
          </p:txBody>
        </p:sp>
        <p:sp>
          <p:nvSpPr>
            <p:cNvPr id="38922" name="Line 13"/>
            <p:cNvSpPr>
              <a:spLocks noChangeShapeType="1"/>
            </p:cNvSpPr>
            <p:nvPr/>
          </p:nvSpPr>
          <p:spPr bwMode="auto">
            <a:xfrm flipV="1">
              <a:off x="3225" y="2768"/>
              <a:ext cx="1" cy="1140"/>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3" name="Line 14"/>
            <p:cNvSpPr>
              <a:spLocks noChangeShapeType="1"/>
            </p:cNvSpPr>
            <p:nvPr/>
          </p:nvSpPr>
          <p:spPr bwMode="auto">
            <a:xfrm flipH="1">
              <a:off x="2768" y="2768"/>
              <a:ext cx="458" cy="256"/>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4" name="Line 15"/>
            <p:cNvSpPr>
              <a:spLocks noChangeShapeType="1"/>
            </p:cNvSpPr>
            <p:nvPr/>
          </p:nvSpPr>
          <p:spPr bwMode="auto">
            <a:xfrm>
              <a:off x="3226" y="2768"/>
              <a:ext cx="291" cy="1162"/>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5" name="Text Box 16"/>
            <p:cNvSpPr txBox="1">
              <a:spLocks noChangeArrowheads="1"/>
            </p:cNvSpPr>
            <p:nvPr/>
          </p:nvSpPr>
          <p:spPr bwMode="auto">
            <a:xfrm>
              <a:off x="2880" y="2544"/>
              <a:ext cx="672" cy="248"/>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180.0</a:t>
              </a:r>
            </a:p>
          </p:txBody>
        </p:sp>
        <p:sp>
          <p:nvSpPr>
            <p:cNvPr id="38926" name="Line 17"/>
            <p:cNvSpPr>
              <a:spLocks noChangeShapeType="1"/>
            </p:cNvSpPr>
            <p:nvPr/>
          </p:nvSpPr>
          <p:spPr bwMode="auto">
            <a:xfrm flipV="1">
              <a:off x="3850" y="2416"/>
              <a:ext cx="0" cy="1506"/>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7" name="Line 18"/>
            <p:cNvSpPr>
              <a:spLocks noChangeShapeType="1"/>
            </p:cNvSpPr>
            <p:nvPr/>
          </p:nvSpPr>
          <p:spPr bwMode="auto">
            <a:xfrm>
              <a:off x="3851" y="2413"/>
              <a:ext cx="365" cy="1508"/>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8" name="Line 19"/>
            <p:cNvSpPr>
              <a:spLocks noChangeShapeType="1"/>
            </p:cNvSpPr>
            <p:nvPr/>
          </p:nvSpPr>
          <p:spPr bwMode="auto">
            <a:xfrm flipH="1">
              <a:off x="3467" y="2413"/>
              <a:ext cx="384" cy="176"/>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9" name="Text Box 20"/>
            <p:cNvSpPr txBox="1">
              <a:spLocks noChangeArrowheads="1"/>
            </p:cNvSpPr>
            <p:nvPr/>
          </p:nvSpPr>
          <p:spPr bwMode="auto">
            <a:xfrm>
              <a:off x="3488" y="2192"/>
              <a:ext cx="720" cy="248"/>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212.0</a:t>
              </a:r>
            </a:p>
          </p:txBody>
        </p:sp>
        <p:sp>
          <p:nvSpPr>
            <p:cNvPr id="38930" name="Text Box 21"/>
            <p:cNvSpPr txBox="1">
              <a:spLocks noChangeArrowheads="1"/>
            </p:cNvSpPr>
            <p:nvPr/>
          </p:nvSpPr>
          <p:spPr bwMode="auto">
            <a:xfrm>
              <a:off x="576" y="3896"/>
              <a:ext cx="4562" cy="254"/>
            </a:xfrm>
            <a:prstGeom prst="rect">
              <a:avLst/>
            </a:prstGeom>
            <a:noFill/>
            <a:ln w="9525">
              <a:noFill/>
              <a:miter lim="800000"/>
              <a:headEnd/>
              <a:tailEnd/>
            </a:ln>
          </p:spPr>
          <p:txBody>
            <a:bodyPr wrap="square">
              <a:prstTxWarp prst="textNoShape">
                <a:avLst/>
              </a:prstTxWarp>
              <a:spAutoFit/>
            </a:bodyPr>
            <a:lstStyle/>
            <a:p>
              <a:pPr algn="ctr">
                <a:lnSpc>
                  <a:spcPct val="90000"/>
                </a:lnSpc>
              </a:pPr>
              <a:r>
                <a:rPr lang="en-US" sz="2200" b="1" dirty="0" smtClean="0">
                  <a:solidFill>
                    <a:srgbClr val="000000"/>
                  </a:solidFill>
                  <a:latin typeface="Courier New" pitchFamily="1" charset="0"/>
                </a:rPr>
                <a:t>double(9)  </a:t>
              </a:r>
              <a:r>
                <a:rPr lang="en-US" sz="2200" b="1" dirty="0">
                  <a:solidFill>
                    <a:srgbClr val="000000"/>
                  </a:solidFill>
                  <a:latin typeface="Courier New" pitchFamily="1" charset="0"/>
                </a:rPr>
                <a:t>/  5  *  </a:t>
              </a:r>
              <a:r>
                <a:rPr lang="en-US" sz="2200" b="1" dirty="0" err="1">
                  <a:solidFill>
                    <a:srgbClr val="000000"/>
                  </a:solidFill>
                  <a:latin typeface="Courier New" pitchFamily="1" charset="0"/>
                </a:rPr>
                <a:t>c</a:t>
              </a:r>
              <a:r>
                <a:rPr lang="en-US" sz="2200" b="1" dirty="0">
                  <a:solidFill>
                    <a:srgbClr val="000000"/>
                  </a:solidFill>
                  <a:latin typeface="Courier New" pitchFamily="1" charset="0"/>
                </a:rPr>
                <a:t>  +  32</a:t>
              </a:r>
            </a:p>
          </p:txBody>
        </p:sp>
        <p:sp>
          <p:nvSpPr>
            <p:cNvPr id="38931" name="Line 22"/>
            <p:cNvSpPr>
              <a:spLocks noChangeShapeType="1"/>
            </p:cNvSpPr>
            <p:nvPr/>
          </p:nvSpPr>
          <p:spPr bwMode="auto">
            <a:xfrm flipV="1">
              <a:off x="1678" y="3616"/>
              <a:ext cx="288" cy="288"/>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32" name="Line 23"/>
            <p:cNvSpPr>
              <a:spLocks noChangeShapeType="1"/>
            </p:cNvSpPr>
            <p:nvPr/>
          </p:nvSpPr>
          <p:spPr bwMode="auto">
            <a:xfrm>
              <a:off x="1966" y="3616"/>
              <a:ext cx="194" cy="320"/>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33" name="Text Box 24"/>
            <p:cNvSpPr txBox="1">
              <a:spLocks noChangeArrowheads="1"/>
            </p:cNvSpPr>
            <p:nvPr/>
          </p:nvSpPr>
          <p:spPr bwMode="auto">
            <a:xfrm>
              <a:off x="1688" y="3408"/>
              <a:ext cx="576" cy="248"/>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9.0</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0" y="76200"/>
            <a:ext cx="9144000" cy="1143000"/>
          </a:xfrm>
          <a:noFill/>
        </p:spPr>
        <p:txBody>
          <a:bodyPr/>
          <a:lstStyle/>
          <a:p>
            <a:r>
              <a:rPr lang="en-US" sz="4000">
                <a:solidFill>
                  <a:srgbClr val="FF0000"/>
                </a:solidFill>
              </a:rPr>
              <a:t>The Remainder Operator</a:t>
            </a:r>
            <a:endParaRPr lang="en-US">
              <a:solidFill>
                <a:schemeClr val="tx1"/>
              </a:solidFill>
            </a:endParaRPr>
          </a:p>
        </p:txBody>
      </p:sp>
      <p:sp>
        <p:nvSpPr>
          <p:cNvPr id="509955" name="Rectangle 3"/>
          <p:cNvSpPr>
            <a:spLocks noChangeArrowheads="1"/>
          </p:cNvSpPr>
          <p:nvPr/>
        </p:nvSpPr>
        <p:spPr bwMode="auto">
          <a:xfrm>
            <a:off x="492125" y="3657600"/>
            <a:ext cx="8128000" cy="22098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ts val="800"/>
              </a:spcAft>
              <a:buFontTx/>
              <a:buChar char="•"/>
            </a:pPr>
            <a:r>
              <a:rPr lang="en-US" dirty="0" smtClean="0">
                <a:solidFill>
                  <a:srgbClr val="000000"/>
                </a:solidFill>
                <a:latin typeface="Times New Roman" pitchFamily="1" charset="0"/>
              </a:rPr>
              <a:t>The </a:t>
            </a:r>
            <a:r>
              <a:rPr lang="en-US" dirty="0">
                <a:solidFill>
                  <a:srgbClr val="000000"/>
                </a:solidFill>
                <a:latin typeface="Times New Roman" pitchFamily="1" charset="0"/>
              </a:rPr>
              <a:t>result of the </a:t>
            </a:r>
            <a:r>
              <a:rPr lang="en-US" sz="2200" b="1" dirty="0">
                <a:solidFill>
                  <a:srgbClr val="000000"/>
                </a:solidFill>
                <a:latin typeface="Courier New" pitchFamily="1" charset="0"/>
              </a:rPr>
              <a:t>%</a:t>
            </a:r>
            <a:r>
              <a:rPr lang="en-US" dirty="0">
                <a:solidFill>
                  <a:srgbClr val="000000"/>
                </a:solidFill>
                <a:latin typeface="Times New Roman" pitchFamily="1" charset="0"/>
              </a:rPr>
              <a:t> operator make intuitive sense only if both operands are positive.  The examples in the book do not depend on knowing how </a:t>
            </a:r>
            <a:r>
              <a:rPr lang="en-US" sz="2200" b="1" dirty="0">
                <a:solidFill>
                  <a:srgbClr val="000000"/>
                </a:solidFill>
                <a:latin typeface="Courier New" pitchFamily="1" charset="0"/>
              </a:rPr>
              <a:t>%</a:t>
            </a:r>
            <a:r>
              <a:rPr lang="en-US" dirty="0">
                <a:solidFill>
                  <a:srgbClr val="000000"/>
                </a:solidFill>
                <a:latin typeface="Times New Roman" pitchFamily="1" charset="0"/>
              </a:rPr>
              <a:t> works with negative numbers.</a:t>
            </a:r>
          </a:p>
          <a:p>
            <a:pPr marL="342900" indent="-342900" algn="just">
              <a:lnSpc>
                <a:spcPct val="85000"/>
              </a:lnSpc>
              <a:spcAft>
                <a:spcPct val="25000"/>
              </a:spcAft>
              <a:buFontTx/>
              <a:buChar char="•"/>
            </a:pPr>
            <a:r>
              <a:rPr lang="en-US" dirty="0">
                <a:solidFill>
                  <a:srgbClr val="000000"/>
                </a:solidFill>
                <a:latin typeface="Times New Roman" pitchFamily="1" charset="0"/>
              </a:rPr>
              <a:t>The remainder operator turns out to be useful in a surprising number of programming applications and is well worth a bit of study.</a:t>
            </a:r>
          </a:p>
        </p:txBody>
      </p:sp>
      <p:grpSp>
        <p:nvGrpSpPr>
          <p:cNvPr id="2" name="Group 4"/>
          <p:cNvGrpSpPr>
            <a:grpSpLocks/>
          </p:cNvGrpSpPr>
          <p:nvPr/>
        </p:nvGrpSpPr>
        <p:grpSpPr bwMode="auto">
          <a:xfrm>
            <a:off x="482600" y="1155700"/>
            <a:ext cx="8128000" cy="2311400"/>
            <a:chOff x="304" y="728"/>
            <a:chExt cx="5120" cy="1456"/>
          </a:xfrm>
        </p:grpSpPr>
        <p:sp>
          <p:nvSpPr>
            <p:cNvPr id="40965" name="Rectangle 5"/>
            <p:cNvSpPr>
              <a:spLocks noChangeArrowheads="1"/>
            </p:cNvSpPr>
            <p:nvPr/>
          </p:nvSpPr>
          <p:spPr bwMode="auto">
            <a:xfrm>
              <a:off x="304" y="728"/>
              <a:ext cx="5120" cy="74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The only arithmetic operator that has no direct mathematical counterpart is </a:t>
              </a:r>
              <a:r>
                <a:rPr lang="en-US" sz="2000" b="1">
                  <a:solidFill>
                    <a:srgbClr val="000000"/>
                  </a:solidFill>
                  <a:latin typeface="Courier New" pitchFamily="1" charset="0"/>
                </a:rPr>
                <a:t>%</a:t>
              </a:r>
              <a:r>
                <a:rPr lang="en-US">
                  <a:solidFill>
                    <a:srgbClr val="000000"/>
                  </a:solidFill>
                  <a:latin typeface="Times New Roman" pitchFamily="1" charset="0"/>
                </a:rPr>
                <a:t>, which applies only to integer operands and computes the remainder when the first divided by the second:</a:t>
              </a:r>
            </a:p>
          </p:txBody>
        </p:sp>
        <p:sp>
          <p:nvSpPr>
            <p:cNvPr id="40966" name="Rectangle 6"/>
            <p:cNvSpPr>
              <a:spLocks noChangeArrowheads="1"/>
            </p:cNvSpPr>
            <p:nvPr/>
          </p:nvSpPr>
          <p:spPr bwMode="auto">
            <a:xfrm>
              <a:off x="1784" y="1438"/>
              <a:ext cx="840"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14 % 5</a:t>
              </a:r>
            </a:p>
          </p:txBody>
        </p:sp>
        <p:sp>
          <p:nvSpPr>
            <p:cNvPr id="40967" name="Text Box 7"/>
            <p:cNvSpPr txBox="1">
              <a:spLocks noChangeArrowheads="1"/>
            </p:cNvSpPr>
            <p:nvPr/>
          </p:nvSpPr>
          <p:spPr bwMode="auto">
            <a:xfrm>
              <a:off x="2616" y="1400"/>
              <a:ext cx="752" cy="288"/>
            </a:xfrm>
            <a:prstGeom prst="rect">
              <a:avLst/>
            </a:prstGeom>
            <a:noFill/>
            <a:ln w="9525">
              <a:noFill/>
              <a:miter lim="800000"/>
              <a:headEnd/>
              <a:tailEnd/>
            </a:ln>
          </p:spPr>
          <p:txBody>
            <a:bodyPr>
              <a:prstTxWarp prst="textNoShape">
                <a:avLst/>
              </a:prstTxWarp>
              <a:spAutoFit/>
            </a:bodyPr>
            <a:lstStyle/>
            <a:p>
              <a:pPr>
                <a:spcBef>
                  <a:spcPct val="50000"/>
                </a:spcBef>
              </a:pPr>
              <a:r>
                <a:rPr lang="en-US" i="1">
                  <a:solidFill>
                    <a:srgbClr val="000000"/>
                  </a:solidFill>
                  <a:latin typeface="Times New Roman" pitchFamily="1" charset="0"/>
                </a:rPr>
                <a:t>returns</a:t>
              </a:r>
            </a:p>
          </p:txBody>
        </p:sp>
        <p:sp>
          <p:nvSpPr>
            <p:cNvPr id="40968" name="Text Box 8"/>
            <p:cNvSpPr txBox="1">
              <a:spLocks noChangeArrowheads="1"/>
            </p:cNvSpPr>
            <p:nvPr/>
          </p:nvSpPr>
          <p:spPr bwMode="auto">
            <a:xfrm>
              <a:off x="3368" y="1438"/>
              <a:ext cx="752"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4</a:t>
              </a:r>
              <a:endParaRPr lang="en-US" sz="2200" b="1">
                <a:solidFill>
                  <a:srgbClr val="000000"/>
                </a:solidFill>
                <a:latin typeface="Courier New" pitchFamily="1" charset="0"/>
              </a:endParaRPr>
            </a:p>
          </p:txBody>
        </p:sp>
        <p:sp>
          <p:nvSpPr>
            <p:cNvPr id="40969" name="Rectangle 9"/>
            <p:cNvSpPr>
              <a:spLocks noChangeArrowheads="1"/>
            </p:cNvSpPr>
            <p:nvPr/>
          </p:nvSpPr>
          <p:spPr bwMode="auto">
            <a:xfrm>
              <a:off x="1784" y="1686"/>
              <a:ext cx="840"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14 % 7</a:t>
              </a:r>
              <a:endParaRPr lang="en-US" sz="2200" b="1">
                <a:solidFill>
                  <a:srgbClr val="000000"/>
                </a:solidFill>
                <a:latin typeface="Courier New" pitchFamily="1" charset="0"/>
              </a:endParaRPr>
            </a:p>
          </p:txBody>
        </p:sp>
        <p:sp>
          <p:nvSpPr>
            <p:cNvPr id="40970" name="Text Box 10"/>
            <p:cNvSpPr txBox="1">
              <a:spLocks noChangeArrowheads="1"/>
            </p:cNvSpPr>
            <p:nvPr/>
          </p:nvSpPr>
          <p:spPr bwMode="auto">
            <a:xfrm>
              <a:off x="2616" y="1648"/>
              <a:ext cx="752" cy="288"/>
            </a:xfrm>
            <a:prstGeom prst="rect">
              <a:avLst/>
            </a:prstGeom>
            <a:noFill/>
            <a:ln w="9525">
              <a:noFill/>
              <a:miter lim="800000"/>
              <a:headEnd/>
              <a:tailEnd/>
            </a:ln>
          </p:spPr>
          <p:txBody>
            <a:bodyPr>
              <a:prstTxWarp prst="textNoShape">
                <a:avLst/>
              </a:prstTxWarp>
              <a:spAutoFit/>
            </a:bodyPr>
            <a:lstStyle/>
            <a:p>
              <a:pPr>
                <a:spcBef>
                  <a:spcPct val="50000"/>
                </a:spcBef>
              </a:pPr>
              <a:r>
                <a:rPr lang="en-US" i="1">
                  <a:solidFill>
                    <a:srgbClr val="000000"/>
                  </a:solidFill>
                  <a:latin typeface="Times New Roman" pitchFamily="1" charset="0"/>
                </a:rPr>
                <a:t>returns</a:t>
              </a:r>
            </a:p>
          </p:txBody>
        </p:sp>
        <p:sp>
          <p:nvSpPr>
            <p:cNvPr id="40971" name="Text Box 11"/>
            <p:cNvSpPr txBox="1">
              <a:spLocks noChangeArrowheads="1"/>
            </p:cNvSpPr>
            <p:nvPr/>
          </p:nvSpPr>
          <p:spPr bwMode="auto">
            <a:xfrm>
              <a:off x="3368" y="1686"/>
              <a:ext cx="752"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0</a:t>
              </a:r>
              <a:endParaRPr lang="en-US" sz="2200" b="1">
                <a:solidFill>
                  <a:srgbClr val="000000"/>
                </a:solidFill>
                <a:latin typeface="Courier New" pitchFamily="1" charset="0"/>
              </a:endParaRPr>
            </a:p>
          </p:txBody>
        </p:sp>
        <p:sp>
          <p:nvSpPr>
            <p:cNvPr id="40972" name="Rectangle 12"/>
            <p:cNvSpPr>
              <a:spLocks noChangeArrowheads="1"/>
            </p:cNvSpPr>
            <p:nvPr/>
          </p:nvSpPr>
          <p:spPr bwMode="auto">
            <a:xfrm>
              <a:off x="1784" y="1934"/>
              <a:ext cx="840"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7 % 14</a:t>
              </a:r>
            </a:p>
          </p:txBody>
        </p:sp>
        <p:sp>
          <p:nvSpPr>
            <p:cNvPr id="40973" name="Text Box 13"/>
            <p:cNvSpPr txBox="1">
              <a:spLocks noChangeArrowheads="1"/>
            </p:cNvSpPr>
            <p:nvPr/>
          </p:nvSpPr>
          <p:spPr bwMode="auto">
            <a:xfrm>
              <a:off x="2616" y="1896"/>
              <a:ext cx="752" cy="288"/>
            </a:xfrm>
            <a:prstGeom prst="rect">
              <a:avLst/>
            </a:prstGeom>
            <a:noFill/>
            <a:ln w="9525">
              <a:noFill/>
              <a:miter lim="800000"/>
              <a:headEnd/>
              <a:tailEnd/>
            </a:ln>
          </p:spPr>
          <p:txBody>
            <a:bodyPr>
              <a:prstTxWarp prst="textNoShape">
                <a:avLst/>
              </a:prstTxWarp>
              <a:spAutoFit/>
            </a:bodyPr>
            <a:lstStyle/>
            <a:p>
              <a:pPr>
                <a:spcBef>
                  <a:spcPct val="50000"/>
                </a:spcBef>
              </a:pPr>
              <a:r>
                <a:rPr lang="en-US" i="1">
                  <a:solidFill>
                    <a:srgbClr val="000000"/>
                  </a:solidFill>
                  <a:latin typeface="Times New Roman" pitchFamily="1" charset="0"/>
                </a:rPr>
                <a:t>returns</a:t>
              </a:r>
            </a:p>
          </p:txBody>
        </p:sp>
        <p:sp>
          <p:nvSpPr>
            <p:cNvPr id="40974" name="Text Box 14"/>
            <p:cNvSpPr txBox="1">
              <a:spLocks noChangeArrowheads="1"/>
            </p:cNvSpPr>
            <p:nvPr/>
          </p:nvSpPr>
          <p:spPr bwMode="auto">
            <a:xfrm>
              <a:off x="3368" y="1934"/>
              <a:ext cx="752"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7</a:t>
              </a:r>
              <a:endParaRPr lang="en-US" sz="2200" b="1">
                <a:solidFill>
                  <a:srgbClr val="000000"/>
                </a:solidFill>
                <a:latin typeface="Courier New" pitchFamily="1"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099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0995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9955" grpId="0" build="p" autoUpdateAnimBg="0"/>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a:solidFill>
                  <a:srgbClr val="FF0000"/>
                </a:solidFill>
              </a:rPr>
              <a:t>Precedence</a:t>
            </a:r>
            <a:endParaRPr lang="en-US">
              <a:solidFill>
                <a:schemeClr val="tx1"/>
              </a:solidFill>
            </a:endParaRPr>
          </a:p>
        </p:txBody>
      </p:sp>
      <p:sp>
        <p:nvSpPr>
          <p:cNvPr id="43011" name="Rectangle 3"/>
          <p:cNvSpPr>
            <a:spLocks noChangeArrowheads="1"/>
          </p:cNvSpPr>
          <p:nvPr/>
        </p:nvSpPr>
        <p:spPr bwMode="auto">
          <a:xfrm>
            <a:off x="482600" y="1155700"/>
            <a:ext cx="8128000" cy="118745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If an expression contains more than one operator,</a:t>
            </a:r>
            <a:r>
              <a:rPr lang="en-US" dirty="0" smtClean="0">
                <a:solidFill>
                  <a:srgbClr val="000000"/>
                </a:solidFill>
                <a:latin typeface="Times New Roman" pitchFamily="1" charset="0"/>
              </a:rPr>
              <a:t> C++ </a:t>
            </a:r>
            <a:r>
              <a:rPr lang="en-US" dirty="0">
                <a:solidFill>
                  <a:srgbClr val="000000"/>
                </a:solidFill>
                <a:latin typeface="Times New Roman" pitchFamily="1" charset="0"/>
              </a:rPr>
              <a:t>uses </a:t>
            </a:r>
            <a:r>
              <a:rPr lang="en-US" b="1" i="1" dirty="0">
                <a:solidFill>
                  <a:srgbClr val="000000"/>
                </a:solidFill>
                <a:latin typeface="Times New Roman" pitchFamily="1" charset="0"/>
              </a:rPr>
              <a:t>precedence rules</a:t>
            </a:r>
            <a:r>
              <a:rPr lang="en-US" dirty="0">
                <a:solidFill>
                  <a:srgbClr val="000000"/>
                </a:solidFill>
                <a:latin typeface="Times New Roman" pitchFamily="1" charset="0"/>
              </a:rPr>
              <a:t> to determine the order of evaluation.  The arithmetic operators have the following relative precedence:</a:t>
            </a:r>
          </a:p>
        </p:txBody>
      </p:sp>
      <p:sp>
        <p:nvSpPr>
          <p:cNvPr id="43012" name="Rectangle 4"/>
          <p:cNvSpPr>
            <a:spLocks noChangeArrowheads="1"/>
          </p:cNvSpPr>
          <p:nvPr/>
        </p:nvSpPr>
        <p:spPr bwMode="auto">
          <a:xfrm>
            <a:off x="2667000" y="2362200"/>
            <a:ext cx="3810000" cy="5334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85000"/>
              </a:lnSpc>
            </a:pPr>
            <a:r>
              <a:rPr lang="en-US" sz="2000" i="1" dirty="0">
                <a:solidFill>
                  <a:srgbClr val="000000"/>
                </a:solidFill>
                <a:latin typeface="Times New Roman" pitchFamily="1" charset="0"/>
              </a:rPr>
              <a:t>      unary</a:t>
            </a:r>
            <a:r>
              <a:rPr lang="en-US" dirty="0">
                <a:solidFill>
                  <a:srgbClr val="000000"/>
                </a:solidFill>
                <a:latin typeface="Times New Roman" pitchFamily="1" charset="0"/>
              </a:rPr>
              <a:t> </a:t>
            </a:r>
            <a:r>
              <a:rPr lang="en-US" sz="2200" dirty="0" smtClean="0">
                <a:solidFill>
                  <a:srgbClr val="000000"/>
                </a:solidFill>
                <a:latin typeface="Courier New" pitchFamily="1" charset="0"/>
              </a:rPr>
              <a:t>-</a:t>
            </a:r>
            <a:r>
              <a:rPr lang="en-US" dirty="0" smtClean="0">
                <a:solidFill>
                  <a:srgbClr val="000000"/>
                </a:solidFill>
                <a:latin typeface="Times New Roman" pitchFamily="1" charset="0"/>
              </a:rPr>
              <a:t>  </a:t>
            </a:r>
            <a:endParaRPr lang="en-US" dirty="0">
              <a:solidFill>
                <a:srgbClr val="000000"/>
              </a:solidFill>
              <a:latin typeface="Times New Roman" pitchFamily="1" charset="0"/>
            </a:endParaRPr>
          </a:p>
        </p:txBody>
      </p:sp>
      <p:sp>
        <p:nvSpPr>
          <p:cNvPr id="43013" name="Rectangle 5"/>
          <p:cNvSpPr>
            <a:spLocks noChangeArrowheads="1"/>
          </p:cNvSpPr>
          <p:nvPr/>
        </p:nvSpPr>
        <p:spPr bwMode="auto">
          <a:xfrm>
            <a:off x="2667000" y="2895600"/>
            <a:ext cx="3810000" cy="5334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r>
              <a:rPr lang="en-US" sz="2000" b="1" dirty="0">
                <a:solidFill>
                  <a:srgbClr val="000000"/>
                </a:solidFill>
                <a:latin typeface="Courier New" pitchFamily="1" charset="0"/>
              </a:rPr>
              <a:t>*    /    %</a:t>
            </a:r>
          </a:p>
        </p:txBody>
      </p:sp>
      <p:sp>
        <p:nvSpPr>
          <p:cNvPr id="43014" name="Rectangle 6"/>
          <p:cNvSpPr>
            <a:spLocks noChangeArrowheads="1"/>
          </p:cNvSpPr>
          <p:nvPr/>
        </p:nvSpPr>
        <p:spPr bwMode="auto">
          <a:xfrm>
            <a:off x="2667000" y="3429000"/>
            <a:ext cx="3810000" cy="5334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r>
              <a:rPr lang="en-US" sz="2000" b="1">
                <a:solidFill>
                  <a:srgbClr val="000000"/>
                </a:solidFill>
                <a:latin typeface="Courier New" pitchFamily="1" charset="0"/>
              </a:rPr>
              <a:t>+    -</a:t>
            </a:r>
            <a:endParaRPr lang="en-US" sz="2000">
              <a:solidFill>
                <a:srgbClr val="000000"/>
              </a:solidFill>
              <a:latin typeface="Times New Roman" pitchFamily="1" charset="0"/>
            </a:endParaRPr>
          </a:p>
        </p:txBody>
      </p:sp>
      <p:sp>
        <p:nvSpPr>
          <p:cNvPr id="43015" name="Rectangle 7"/>
          <p:cNvSpPr>
            <a:spLocks noChangeArrowheads="1"/>
          </p:cNvSpPr>
          <p:nvPr/>
        </p:nvSpPr>
        <p:spPr bwMode="auto">
          <a:xfrm>
            <a:off x="6629400" y="2247900"/>
            <a:ext cx="1066800" cy="396875"/>
          </a:xfrm>
          <a:prstGeom prst="rect">
            <a:avLst/>
          </a:prstGeom>
          <a:noFill/>
          <a:ln w="9525">
            <a:noFill/>
            <a:miter lim="800000"/>
            <a:headEnd/>
            <a:tailEnd/>
          </a:ln>
        </p:spPr>
        <p:txBody>
          <a:bodyPr>
            <a:prstTxWarp prst="textNoShape">
              <a:avLst/>
            </a:prstTxWarp>
            <a:spAutoFit/>
          </a:bodyPr>
          <a:lstStyle/>
          <a:p>
            <a:pPr algn="ctr"/>
            <a:r>
              <a:rPr lang="en-US" sz="2000" i="1">
                <a:solidFill>
                  <a:srgbClr val="000000"/>
                </a:solidFill>
                <a:latin typeface="Times New Roman" pitchFamily="1" charset="0"/>
              </a:rPr>
              <a:t>highest</a:t>
            </a:r>
          </a:p>
        </p:txBody>
      </p:sp>
      <p:sp>
        <p:nvSpPr>
          <p:cNvPr id="43016" name="Rectangle 8"/>
          <p:cNvSpPr>
            <a:spLocks noChangeArrowheads="1"/>
          </p:cNvSpPr>
          <p:nvPr/>
        </p:nvSpPr>
        <p:spPr bwMode="auto">
          <a:xfrm>
            <a:off x="6629400" y="3657600"/>
            <a:ext cx="1066800" cy="396875"/>
          </a:xfrm>
          <a:prstGeom prst="rect">
            <a:avLst/>
          </a:prstGeom>
          <a:noFill/>
          <a:ln w="9525">
            <a:noFill/>
            <a:miter lim="800000"/>
            <a:headEnd/>
            <a:tailEnd/>
          </a:ln>
        </p:spPr>
        <p:txBody>
          <a:bodyPr>
            <a:prstTxWarp prst="textNoShape">
              <a:avLst/>
            </a:prstTxWarp>
            <a:spAutoFit/>
          </a:bodyPr>
          <a:lstStyle/>
          <a:p>
            <a:pPr algn="ctr"/>
            <a:r>
              <a:rPr lang="en-US" sz="2000" i="1">
                <a:solidFill>
                  <a:srgbClr val="000000"/>
                </a:solidFill>
                <a:latin typeface="Times New Roman" pitchFamily="1" charset="0"/>
              </a:rPr>
              <a:t>lowest</a:t>
            </a:r>
          </a:p>
        </p:txBody>
      </p:sp>
      <p:cxnSp>
        <p:nvCxnSpPr>
          <p:cNvPr id="43017" name="AutoShape 9"/>
          <p:cNvCxnSpPr>
            <a:cxnSpLocks noChangeShapeType="1"/>
          </p:cNvCxnSpPr>
          <p:nvPr/>
        </p:nvCxnSpPr>
        <p:spPr bwMode="auto">
          <a:xfrm>
            <a:off x="7162800" y="2605088"/>
            <a:ext cx="1588" cy="1122362"/>
          </a:xfrm>
          <a:prstGeom prst="straightConnector1">
            <a:avLst/>
          </a:prstGeom>
          <a:noFill/>
          <a:ln w="9525">
            <a:solidFill>
              <a:schemeClr val="tx1"/>
            </a:solidFill>
            <a:round/>
            <a:headEnd type="triangle" w="med" len="med"/>
            <a:tailEnd type="triangle" w="med" len="med"/>
          </a:ln>
        </p:spPr>
      </p:cxnSp>
      <p:sp>
        <p:nvSpPr>
          <p:cNvPr id="43018" name="Rectangle 10"/>
          <p:cNvSpPr>
            <a:spLocks noChangeArrowheads="1"/>
          </p:cNvSpPr>
          <p:nvPr/>
        </p:nvSpPr>
        <p:spPr bwMode="auto">
          <a:xfrm>
            <a:off x="495300" y="4171950"/>
            <a:ext cx="8128000" cy="1085850"/>
          </a:xfrm>
          <a:prstGeom prst="rect">
            <a:avLst/>
          </a:prstGeom>
          <a:noFill/>
          <a:ln w="9525">
            <a:noFill/>
            <a:miter lim="800000"/>
            <a:headEnd/>
            <a:tailEnd/>
          </a:ln>
        </p:spPr>
        <p:txBody>
          <a:bodyPr>
            <a:prstTxWarp prst="textNoShape">
              <a:avLst/>
            </a:prstTxWarp>
          </a:bodyPr>
          <a:lstStyle/>
          <a:p>
            <a:pPr marL="342900" algn="just">
              <a:lnSpc>
                <a:spcPct val="85000"/>
              </a:lnSpc>
              <a:spcAft>
                <a:spcPct val="50000"/>
              </a:spcAft>
            </a:pPr>
            <a:r>
              <a:rPr lang="en-US" dirty="0" smtClean="0">
                <a:solidFill>
                  <a:srgbClr val="000000"/>
                </a:solidFill>
                <a:latin typeface="Times New Roman" pitchFamily="1" charset="0"/>
              </a:rPr>
              <a:t>Thus</a:t>
            </a:r>
            <a:r>
              <a:rPr lang="en-US" dirty="0">
                <a:solidFill>
                  <a:srgbClr val="000000"/>
                </a:solidFill>
                <a:latin typeface="Times New Roman" pitchFamily="1" charset="0"/>
              </a:rPr>
              <a:t>,</a:t>
            </a:r>
            <a:r>
              <a:rPr lang="en-US" dirty="0" smtClean="0">
                <a:solidFill>
                  <a:srgbClr val="000000"/>
                </a:solidFill>
                <a:latin typeface="Times New Roman" pitchFamily="1" charset="0"/>
              </a:rPr>
              <a:t> C++ </a:t>
            </a:r>
            <a:r>
              <a:rPr lang="en-US" dirty="0">
                <a:solidFill>
                  <a:srgbClr val="000000"/>
                </a:solidFill>
                <a:latin typeface="Times New Roman" pitchFamily="1" charset="0"/>
              </a:rPr>
              <a:t>evaluates</a:t>
            </a:r>
            <a:r>
              <a:rPr lang="en-US" dirty="0" smtClean="0">
                <a:solidFill>
                  <a:srgbClr val="000000"/>
                </a:solidFill>
                <a:latin typeface="Times New Roman" pitchFamily="1" charset="0"/>
              </a:rPr>
              <a:t> any unary </a:t>
            </a:r>
            <a:r>
              <a:rPr lang="en-US" sz="2000" b="1" dirty="0" smtClean="0">
                <a:solidFill>
                  <a:srgbClr val="000000"/>
                </a:solidFill>
                <a:latin typeface="Courier New" pitchFamily="1" charset="0"/>
              </a:rPr>
              <a:t>–</a:t>
            </a:r>
            <a:r>
              <a:rPr lang="en-US" dirty="0" smtClean="0">
                <a:solidFill>
                  <a:srgbClr val="000000"/>
                </a:solidFill>
                <a:latin typeface="Times New Roman" pitchFamily="1" charset="0"/>
              </a:rPr>
              <a:t> </a:t>
            </a:r>
            <a:r>
              <a:rPr lang="en-US" dirty="0">
                <a:solidFill>
                  <a:srgbClr val="000000"/>
                </a:solidFill>
                <a:latin typeface="Times New Roman" pitchFamily="1" charset="0"/>
              </a:rPr>
              <a:t>operators</a:t>
            </a:r>
            <a:r>
              <a:rPr lang="en-US" dirty="0" smtClean="0">
                <a:solidFill>
                  <a:srgbClr val="000000"/>
                </a:solidFill>
                <a:latin typeface="Times New Roman" pitchFamily="1" charset="0"/>
              </a:rPr>
              <a:t> first</a:t>
            </a:r>
            <a:r>
              <a:rPr lang="en-US" dirty="0">
                <a:solidFill>
                  <a:srgbClr val="000000"/>
                </a:solidFill>
                <a:latin typeface="Times New Roman" pitchFamily="1" charset="0"/>
              </a:rPr>
              <a:t>,</a:t>
            </a:r>
            <a:r>
              <a:rPr lang="en-US" dirty="0" smtClean="0">
                <a:solidFill>
                  <a:srgbClr val="000000"/>
                </a:solidFill>
                <a:latin typeface="Times New Roman" pitchFamily="1" charset="0"/>
              </a:rPr>
              <a:t> followed by the </a:t>
            </a:r>
            <a:r>
              <a:rPr lang="en-US" dirty="0">
                <a:solidFill>
                  <a:srgbClr val="000000"/>
                </a:solidFill>
                <a:latin typeface="Times New Roman" pitchFamily="1" charset="0"/>
              </a:rPr>
              <a:t>operators </a:t>
            </a:r>
            <a:r>
              <a:rPr lang="en-US" sz="2000" b="1" dirty="0">
                <a:solidFill>
                  <a:srgbClr val="000000"/>
                </a:solidFill>
                <a:latin typeface="Courier New" pitchFamily="1" charset="0"/>
              </a:rPr>
              <a:t>*</a:t>
            </a:r>
            <a:r>
              <a:rPr lang="en-US" dirty="0">
                <a:solidFill>
                  <a:srgbClr val="000000"/>
                </a:solidFill>
                <a:latin typeface="Times New Roman" pitchFamily="1" charset="0"/>
              </a:rPr>
              <a:t>, </a:t>
            </a:r>
            <a:r>
              <a:rPr lang="en-US" sz="2000" b="1" dirty="0">
                <a:solidFill>
                  <a:srgbClr val="000000"/>
                </a:solidFill>
                <a:latin typeface="Courier New" pitchFamily="1" charset="0"/>
              </a:rPr>
              <a:t>/</a:t>
            </a:r>
            <a:r>
              <a:rPr lang="en-US" dirty="0">
                <a:solidFill>
                  <a:srgbClr val="000000"/>
                </a:solidFill>
                <a:latin typeface="Times New Roman" pitchFamily="1" charset="0"/>
              </a:rPr>
              <a:t>, and </a:t>
            </a:r>
            <a:r>
              <a:rPr lang="en-US" sz="2000" b="1" dirty="0">
                <a:solidFill>
                  <a:srgbClr val="000000"/>
                </a:solidFill>
                <a:latin typeface="Courier New" pitchFamily="1" charset="0"/>
              </a:rPr>
              <a:t>%</a:t>
            </a:r>
            <a:r>
              <a:rPr lang="en-US" dirty="0">
                <a:solidFill>
                  <a:srgbClr val="000000"/>
                </a:solidFill>
                <a:latin typeface="Times New Roman" pitchFamily="1" charset="0"/>
              </a:rPr>
              <a:t>, and</a:t>
            </a:r>
            <a:r>
              <a:rPr lang="en-US" dirty="0" smtClean="0">
                <a:solidFill>
                  <a:srgbClr val="000000"/>
                </a:solidFill>
                <a:latin typeface="Times New Roman" pitchFamily="1" charset="0"/>
              </a:rPr>
              <a:t> finally the </a:t>
            </a:r>
            <a:r>
              <a:rPr lang="en-US" dirty="0">
                <a:solidFill>
                  <a:srgbClr val="000000"/>
                </a:solidFill>
                <a:latin typeface="Times New Roman" pitchFamily="1" charset="0"/>
              </a:rPr>
              <a:t>operators </a:t>
            </a:r>
            <a:r>
              <a:rPr lang="en-US" sz="2000" b="1" dirty="0">
                <a:solidFill>
                  <a:srgbClr val="000000"/>
                </a:solidFill>
                <a:latin typeface="Courier New" pitchFamily="1" charset="0"/>
              </a:rPr>
              <a:t>+</a:t>
            </a:r>
            <a:r>
              <a:rPr lang="en-US" dirty="0">
                <a:solidFill>
                  <a:srgbClr val="000000"/>
                </a:solidFill>
                <a:latin typeface="Times New Roman" pitchFamily="1" charset="0"/>
              </a:rPr>
              <a:t> and </a:t>
            </a:r>
            <a:r>
              <a:rPr lang="en-US" sz="2000" b="1" dirty="0">
                <a:solidFill>
                  <a:srgbClr val="000000"/>
                </a:solidFill>
                <a:latin typeface="Courier New" pitchFamily="1" charset="0"/>
              </a:rPr>
              <a:t>-</a:t>
            </a:r>
            <a:r>
              <a:rPr lang="en-US" dirty="0">
                <a:solidFill>
                  <a:srgbClr val="000000"/>
                </a:solidFill>
                <a:latin typeface="Times New Roman" pitchFamily="1" charset="0"/>
              </a:rPr>
              <a:t>.</a:t>
            </a:r>
          </a:p>
        </p:txBody>
      </p:sp>
      <p:sp>
        <p:nvSpPr>
          <p:cNvPr id="512011" name="Rectangle 11"/>
          <p:cNvSpPr>
            <a:spLocks noChangeArrowheads="1"/>
          </p:cNvSpPr>
          <p:nvPr/>
        </p:nvSpPr>
        <p:spPr bwMode="auto">
          <a:xfrm>
            <a:off x="482600" y="4959350"/>
            <a:ext cx="8128000" cy="159385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Precedence applies only when two operands compete for the same operator.  If the operators are independent,</a:t>
            </a:r>
            <a:r>
              <a:rPr lang="en-US" dirty="0" smtClean="0">
                <a:solidFill>
                  <a:srgbClr val="000000"/>
                </a:solidFill>
                <a:latin typeface="Times New Roman" pitchFamily="1" charset="0"/>
              </a:rPr>
              <a:t> C++ </a:t>
            </a:r>
            <a:r>
              <a:rPr lang="en-US" dirty="0">
                <a:solidFill>
                  <a:srgbClr val="000000"/>
                </a:solidFill>
                <a:latin typeface="Times New Roman" pitchFamily="1" charset="0"/>
              </a:rPr>
              <a:t>evaluates expressions from left to right.</a:t>
            </a:r>
          </a:p>
          <a:p>
            <a:pPr marL="342900" indent="-342900" algn="just">
              <a:lnSpc>
                <a:spcPct val="85000"/>
              </a:lnSpc>
              <a:spcAft>
                <a:spcPct val="50000"/>
              </a:spcAft>
              <a:buFontTx/>
              <a:buChar char="•"/>
            </a:pPr>
            <a:r>
              <a:rPr lang="en-US" dirty="0">
                <a:solidFill>
                  <a:srgbClr val="000000"/>
                </a:solidFill>
                <a:latin typeface="Times New Roman" pitchFamily="1" charset="0"/>
              </a:rPr>
              <a:t>Parentheses may be used to change the order of operations.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120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1201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011" grpId="0" build="p" autoUpdateAnimBg="0"/>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5058" name="Rectangle 2"/>
          <p:cNvSpPr>
            <a:spLocks noChangeArrowheads="1"/>
          </p:cNvSpPr>
          <p:nvPr/>
        </p:nvSpPr>
        <p:spPr bwMode="auto">
          <a:xfrm>
            <a:off x="782638" y="6148388"/>
            <a:ext cx="314325" cy="339725"/>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59" name="Rectangle 3"/>
          <p:cNvSpPr>
            <a:spLocks noGrp="1" noChangeArrowheads="1"/>
          </p:cNvSpPr>
          <p:nvPr>
            <p:ph type="title"/>
          </p:nvPr>
        </p:nvSpPr>
        <p:spPr>
          <a:xfrm>
            <a:off x="0" y="76200"/>
            <a:ext cx="9144000" cy="1143000"/>
          </a:xfrm>
          <a:noFill/>
        </p:spPr>
        <p:txBody>
          <a:bodyPr/>
          <a:lstStyle/>
          <a:p>
            <a:r>
              <a:rPr lang="en-US" sz="4000">
                <a:solidFill>
                  <a:srgbClr val="FF0000"/>
                </a:solidFill>
              </a:rPr>
              <a:t>Exercise: Precedence Evaluation</a:t>
            </a:r>
            <a:endParaRPr lang="en-US">
              <a:solidFill>
                <a:schemeClr val="tx1"/>
              </a:solidFill>
            </a:endParaRPr>
          </a:p>
        </p:txBody>
      </p:sp>
      <p:sp>
        <p:nvSpPr>
          <p:cNvPr id="45060" name="Text Box 4"/>
          <p:cNvSpPr txBox="1">
            <a:spLocks noChangeArrowheads="1"/>
          </p:cNvSpPr>
          <p:nvPr/>
        </p:nvSpPr>
        <p:spPr bwMode="auto">
          <a:xfrm>
            <a:off x="457200" y="1189038"/>
            <a:ext cx="8229600" cy="420687"/>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What is the value of the expression at the bottom of the screen?</a:t>
            </a:r>
          </a:p>
        </p:txBody>
      </p:sp>
      <p:sp>
        <p:nvSpPr>
          <p:cNvPr id="45061" name="Rectangle 5"/>
          <p:cNvSpPr>
            <a:spLocks noChangeArrowheads="1"/>
          </p:cNvSpPr>
          <p:nvPr/>
        </p:nvSpPr>
        <p:spPr bwMode="auto">
          <a:xfrm>
            <a:off x="11128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1</a:t>
            </a:r>
          </a:p>
        </p:txBody>
      </p:sp>
      <p:sp>
        <p:nvSpPr>
          <p:cNvPr id="45062" name="Rectangle 6"/>
          <p:cNvSpPr>
            <a:spLocks noChangeArrowheads="1"/>
          </p:cNvSpPr>
          <p:nvPr/>
        </p:nvSpPr>
        <p:spPr bwMode="auto">
          <a:xfrm>
            <a:off x="14430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63" name="Rectangle 7"/>
          <p:cNvSpPr>
            <a:spLocks noChangeArrowheads="1"/>
          </p:cNvSpPr>
          <p:nvPr/>
        </p:nvSpPr>
        <p:spPr bwMode="auto">
          <a:xfrm>
            <a:off x="17732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2</a:t>
            </a:r>
          </a:p>
        </p:txBody>
      </p:sp>
      <p:sp>
        <p:nvSpPr>
          <p:cNvPr id="45064" name="Rectangle 8"/>
          <p:cNvSpPr>
            <a:spLocks noChangeArrowheads="1"/>
          </p:cNvSpPr>
          <p:nvPr/>
        </p:nvSpPr>
        <p:spPr bwMode="auto">
          <a:xfrm>
            <a:off x="21034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65" name="Rectangle 9"/>
          <p:cNvSpPr>
            <a:spLocks noChangeArrowheads="1"/>
          </p:cNvSpPr>
          <p:nvPr/>
        </p:nvSpPr>
        <p:spPr bwMode="auto">
          <a:xfrm>
            <a:off x="24336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66" name="Rectangle 10"/>
          <p:cNvSpPr>
            <a:spLocks noChangeArrowheads="1"/>
          </p:cNvSpPr>
          <p:nvPr/>
        </p:nvSpPr>
        <p:spPr bwMode="auto">
          <a:xfrm>
            <a:off x="27638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3</a:t>
            </a:r>
          </a:p>
        </p:txBody>
      </p:sp>
      <p:sp>
        <p:nvSpPr>
          <p:cNvPr id="45067" name="Rectangle 11"/>
          <p:cNvSpPr>
            <a:spLocks noChangeArrowheads="1"/>
          </p:cNvSpPr>
          <p:nvPr/>
        </p:nvSpPr>
        <p:spPr bwMode="auto">
          <a:xfrm>
            <a:off x="30940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68" name="Rectangle 12"/>
          <p:cNvSpPr>
            <a:spLocks noChangeArrowheads="1"/>
          </p:cNvSpPr>
          <p:nvPr/>
        </p:nvSpPr>
        <p:spPr bwMode="auto">
          <a:xfrm>
            <a:off x="34242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4</a:t>
            </a:r>
          </a:p>
        </p:txBody>
      </p:sp>
      <p:sp>
        <p:nvSpPr>
          <p:cNvPr id="45069" name="Rectangle 13"/>
          <p:cNvSpPr>
            <a:spLocks noChangeArrowheads="1"/>
          </p:cNvSpPr>
          <p:nvPr/>
        </p:nvSpPr>
        <p:spPr bwMode="auto">
          <a:xfrm>
            <a:off x="37544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0" name="Rectangle 14"/>
          <p:cNvSpPr>
            <a:spLocks noChangeArrowheads="1"/>
          </p:cNvSpPr>
          <p:nvPr/>
        </p:nvSpPr>
        <p:spPr bwMode="auto">
          <a:xfrm>
            <a:off x="40846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5</a:t>
            </a:r>
          </a:p>
        </p:txBody>
      </p:sp>
      <p:sp>
        <p:nvSpPr>
          <p:cNvPr id="45071" name="Rectangle 15"/>
          <p:cNvSpPr>
            <a:spLocks noChangeArrowheads="1"/>
          </p:cNvSpPr>
          <p:nvPr/>
        </p:nvSpPr>
        <p:spPr bwMode="auto">
          <a:xfrm>
            <a:off x="44148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2" name="Rectangle 16"/>
          <p:cNvSpPr>
            <a:spLocks noChangeArrowheads="1"/>
          </p:cNvSpPr>
          <p:nvPr/>
        </p:nvSpPr>
        <p:spPr bwMode="auto">
          <a:xfrm>
            <a:off x="47450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6</a:t>
            </a:r>
          </a:p>
        </p:txBody>
      </p:sp>
      <p:sp>
        <p:nvSpPr>
          <p:cNvPr id="45073" name="Rectangle 17"/>
          <p:cNvSpPr>
            <a:spLocks noChangeArrowheads="1"/>
          </p:cNvSpPr>
          <p:nvPr/>
        </p:nvSpPr>
        <p:spPr bwMode="auto">
          <a:xfrm>
            <a:off x="50752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4" name="Rectangle 18"/>
          <p:cNvSpPr>
            <a:spLocks noChangeArrowheads="1"/>
          </p:cNvSpPr>
          <p:nvPr/>
        </p:nvSpPr>
        <p:spPr bwMode="auto">
          <a:xfrm>
            <a:off x="54054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7</a:t>
            </a:r>
          </a:p>
        </p:txBody>
      </p:sp>
      <p:sp>
        <p:nvSpPr>
          <p:cNvPr id="45075" name="Rectangle 19"/>
          <p:cNvSpPr>
            <a:spLocks noChangeArrowheads="1"/>
          </p:cNvSpPr>
          <p:nvPr/>
        </p:nvSpPr>
        <p:spPr bwMode="auto">
          <a:xfrm>
            <a:off x="57356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6" name="Rectangle 20"/>
          <p:cNvSpPr>
            <a:spLocks noChangeArrowheads="1"/>
          </p:cNvSpPr>
          <p:nvPr/>
        </p:nvSpPr>
        <p:spPr bwMode="auto">
          <a:xfrm>
            <a:off x="60658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7" name="Rectangle 21"/>
          <p:cNvSpPr>
            <a:spLocks noChangeArrowheads="1"/>
          </p:cNvSpPr>
          <p:nvPr/>
        </p:nvSpPr>
        <p:spPr bwMode="auto">
          <a:xfrm>
            <a:off x="63960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8</a:t>
            </a:r>
          </a:p>
        </p:txBody>
      </p:sp>
      <p:sp>
        <p:nvSpPr>
          <p:cNvPr id="45078" name="Rectangle 22"/>
          <p:cNvSpPr>
            <a:spLocks noChangeArrowheads="1"/>
          </p:cNvSpPr>
          <p:nvPr/>
        </p:nvSpPr>
        <p:spPr bwMode="auto">
          <a:xfrm>
            <a:off x="67262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9" name="Rectangle 23"/>
          <p:cNvSpPr>
            <a:spLocks noChangeArrowheads="1"/>
          </p:cNvSpPr>
          <p:nvPr/>
        </p:nvSpPr>
        <p:spPr bwMode="auto">
          <a:xfrm>
            <a:off x="70564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9</a:t>
            </a:r>
          </a:p>
        </p:txBody>
      </p:sp>
      <p:sp>
        <p:nvSpPr>
          <p:cNvPr id="45080" name="Rectangle 24"/>
          <p:cNvSpPr>
            <a:spLocks noChangeArrowheads="1"/>
          </p:cNvSpPr>
          <p:nvPr/>
        </p:nvSpPr>
        <p:spPr bwMode="auto">
          <a:xfrm>
            <a:off x="73866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81" name="Rectangle 25"/>
          <p:cNvSpPr>
            <a:spLocks noChangeArrowheads="1"/>
          </p:cNvSpPr>
          <p:nvPr/>
        </p:nvSpPr>
        <p:spPr bwMode="auto">
          <a:xfrm>
            <a:off x="77168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82" name="Rectangle 26"/>
          <p:cNvSpPr>
            <a:spLocks noChangeArrowheads="1"/>
          </p:cNvSpPr>
          <p:nvPr/>
        </p:nvSpPr>
        <p:spPr bwMode="auto">
          <a:xfrm>
            <a:off x="8161338"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10</a:t>
            </a:r>
          </a:p>
        </p:txBody>
      </p:sp>
      <p:grpSp>
        <p:nvGrpSpPr>
          <p:cNvPr id="2" name="Group 27"/>
          <p:cNvGrpSpPr>
            <a:grpSpLocks/>
          </p:cNvGrpSpPr>
          <p:nvPr/>
        </p:nvGrpSpPr>
        <p:grpSpPr bwMode="auto">
          <a:xfrm>
            <a:off x="1270000" y="5422900"/>
            <a:ext cx="660400" cy="736600"/>
            <a:chOff x="800" y="3416"/>
            <a:chExt cx="416" cy="464"/>
          </a:xfrm>
        </p:grpSpPr>
        <p:sp>
          <p:nvSpPr>
            <p:cNvPr id="45125" name="Rectangle 28"/>
            <p:cNvSpPr>
              <a:spLocks noChangeArrowheads="1"/>
            </p:cNvSpPr>
            <p:nvPr/>
          </p:nvSpPr>
          <p:spPr bwMode="auto">
            <a:xfrm>
              <a:off x="904" y="3416"/>
              <a:ext cx="198" cy="21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dirty="0">
                  <a:solidFill>
                    <a:srgbClr val="000000"/>
                  </a:solidFill>
                  <a:latin typeface="Courier New" pitchFamily="1" charset="0"/>
                </a:rPr>
                <a:t>3</a:t>
              </a:r>
            </a:p>
          </p:txBody>
        </p:sp>
        <p:cxnSp>
          <p:nvCxnSpPr>
            <p:cNvPr id="45126" name="AutoShape 29"/>
            <p:cNvCxnSpPr>
              <a:cxnSpLocks noChangeShapeType="1"/>
              <a:stCxn id="45125" idx="2"/>
              <a:endCxn id="45061" idx="0"/>
            </p:cNvCxnSpPr>
            <p:nvPr/>
          </p:nvCxnSpPr>
          <p:spPr bwMode="auto">
            <a:xfrm flipH="1">
              <a:off x="800" y="3629"/>
              <a:ext cx="203" cy="251"/>
            </a:xfrm>
            <a:prstGeom prst="straightConnector1">
              <a:avLst/>
            </a:prstGeom>
            <a:noFill/>
            <a:ln w="9525">
              <a:solidFill>
                <a:schemeClr val="tx1"/>
              </a:solidFill>
              <a:round/>
              <a:headEnd/>
              <a:tailEnd/>
            </a:ln>
          </p:spPr>
        </p:cxnSp>
        <p:cxnSp>
          <p:nvCxnSpPr>
            <p:cNvPr id="45127" name="AutoShape 30"/>
            <p:cNvCxnSpPr>
              <a:cxnSpLocks noChangeShapeType="1"/>
              <a:stCxn id="45125" idx="2"/>
              <a:endCxn id="45062" idx="0"/>
            </p:cNvCxnSpPr>
            <p:nvPr/>
          </p:nvCxnSpPr>
          <p:spPr bwMode="auto">
            <a:xfrm>
              <a:off x="1003" y="3629"/>
              <a:ext cx="5" cy="251"/>
            </a:xfrm>
            <a:prstGeom prst="straightConnector1">
              <a:avLst/>
            </a:prstGeom>
            <a:noFill/>
            <a:ln w="9525">
              <a:solidFill>
                <a:schemeClr val="tx1"/>
              </a:solidFill>
              <a:round/>
              <a:headEnd/>
              <a:tailEnd/>
            </a:ln>
          </p:spPr>
        </p:cxnSp>
        <p:cxnSp>
          <p:nvCxnSpPr>
            <p:cNvPr id="45128" name="AutoShape 31"/>
            <p:cNvCxnSpPr>
              <a:cxnSpLocks noChangeShapeType="1"/>
              <a:stCxn id="45125" idx="2"/>
              <a:endCxn id="45063" idx="0"/>
            </p:cNvCxnSpPr>
            <p:nvPr/>
          </p:nvCxnSpPr>
          <p:spPr bwMode="auto">
            <a:xfrm>
              <a:off x="1003" y="3629"/>
              <a:ext cx="213" cy="251"/>
            </a:xfrm>
            <a:prstGeom prst="straightConnector1">
              <a:avLst/>
            </a:prstGeom>
            <a:noFill/>
            <a:ln w="9525">
              <a:solidFill>
                <a:schemeClr val="tx1"/>
              </a:solidFill>
              <a:round/>
              <a:headEnd/>
              <a:tailEnd/>
            </a:ln>
          </p:spPr>
        </p:cxnSp>
      </p:grpSp>
      <p:grpSp>
        <p:nvGrpSpPr>
          <p:cNvPr id="3" name="Group 32"/>
          <p:cNvGrpSpPr>
            <a:grpSpLocks/>
          </p:cNvGrpSpPr>
          <p:nvPr/>
        </p:nvGrpSpPr>
        <p:grpSpPr bwMode="auto">
          <a:xfrm>
            <a:off x="1592266" y="4660900"/>
            <a:ext cx="1328739" cy="1498600"/>
            <a:chOff x="1003" y="2936"/>
            <a:chExt cx="837" cy="944"/>
          </a:xfrm>
        </p:grpSpPr>
        <p:sp>
          <p:nvSpPr>
            <p:cNvPr id="45121" name="Rectangle 33"/>
            <p:cNvSpPr>
              <a:spLocks noChangeArrowheads="1"/>
            </p:cNvSpPr>
            <p:nvPr/>
          </p:nvSpPr>
          <p:spPr bwMode="auto">
            <a:xfrm>
              <a:off x="1528" y="2936"/>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dirty="0">
                  <a:solidFill>
                    <a:srgbClr val="000000"/>
                  </a:solidFill>
                  <a:latin typeface="Courier New" pitchFamily="1" charset="0"/>
                </a:rPr>
                <a:t>0</a:t>
              </a:r>
            </a:p>
          </p:txBody>
        </p:sp>
        <p:cxnSp>
          <p:nvCxnSpPr>
            <p:cNvPr id="45122" name="AutoShape 34"/>
            <p:cNvCxnSpPr>
              <a:cxnSpLocks noChangeShapeType="1"/>
              <a:stCxn id="45121" idx="2"/>
              <a:endCxn id="45125" idx="0"/>
            </p:cNvCxnSpPr>
            <p:nvPr/>
          </p:nvCxnSpPr>
          <p:spPr bwMode="auto">
            <a:xfrm flipH="1">
              <a:off x="1003" y="3119"/>
              <a:ext cx="624" cy="297"/>
            </a:xfrm>
            <a:prstGeom prst="straightConnector1">
              <a:avLst/>
            </a:prstGeom>
            <a:noFill/>
            <a:ln w="9525">
              <a:solidFill>
                <a:schemeClr val="tx1"/>
              </a:solidFill>
              <a:round/>
              <a:headEnd/>
              <a:tailEnd/>
            </a:ln>
          </p:spPr>
        </p:cxnSp>
        <p:cxnSp>
          <p:nvCxnSpPr>
            <p:cNvPr id="45123" name="AutoShape 35"/>
            <p:cNvCxnSpPr>
              <a:cxnSpLocks noChangeShapeType="1"/>
              <a:stCxn id="45121" idx="2"/>
              <a:endCxn id="45065" idx="0"/>
            </p:cNvCxnSpPr>
            <p:nvPr/>
          </p:nvCxnSpPr>
          <p:spPr bwMode="auto">
            <a:xfrm>
              <a:off x="1627" y="3119"/>
              <a:ext cx="5" cy="761"/>
            </a:xfrm>
            <a:prstGeom prst="straightConnector1">
              <a:avLst/>
            </a:prstGeom>
            <a:noFill/>
            <a:ln w="9525">
              <a:solidFill>
                <a:schemeClr val="tx1"/>
              </a:solidFill>
              <a:round/>
              <a:headEnd/>
              <a:tailEnd/>
            </a:ln>
          </p:spPr>
        </p:cxnSp>
        <p:cxnSp>
          <p:nvCxnSpPr>
            <p:cNvPr id="45124" name="AutoShape 36"/>
            <p:cNvCxnSpPr>
              <a:cxnSpLocks noChangeShapeType="1"/>
              <a:stCxn id="45121" idx="2"/>
              <a:endCxn id="45066" idx="0"/>
            </p:cNvCxnSpPr>
            <p:nvPr/>
          </p:nvCxnSpPr>
          <p:spPr bwMode="auto">
            <a:xfrm>
              <a:off x="1627" y="3119"/>
              <a:ext cx="213" cy="761"/>
            </a:xfrm>
            <a:prstGeom prst="straightConnector1">
              <a:avLst/>
            </a:prstGeom>
            <a:noFill/>
            <a:ln w="9525">
              <a:solidFill>
                <a:schemeClr val="tx1"/>
              </a:solidFill>
              <a:round/>
              <a:headEnd/>
              <a:tailEnd/>
            </a:ln>
          </p:spPr>
        </p:cxnSp>
      </p:grpSp>
      <p:grpSp>
        <p:nvGrpSpPr>
          <p:cNvPr id="4" name="Group 37"/>
          <p:cNvGrpSpPr>
            <a:grpSpLocks/>
          </p:cNvGrpSpPr>
          <p:nvPr/>
        </p:nvGrpSpPr>
        <p:grpSpPr bwMode="auto">
          <a:xfrm>
            <a:off x="2582863" y="4127500"/>
            <a:ext cx="998537" cy="2032000"/>
            <a:chOff x="1627" y="2600"/>
            <a:chExt cx="629" cy="1280"/>
          </a:xfrm>
        </p:grpSpPr>
        <p:sp>
          <p:nvSpPr>
            <p:cNvPr id="45117" name="Rectangle 38"/>
            <p:cNvSpPr>
              <a:spLocks noChangeArrowheads="1"/>
            </p:cNvSpPr>
            <p:nvPr/>
          </p:nvSpPr>
          <p:spPr bwMode="auto">
            <a:xfrm>
              <a:off x="1944" y="2600"/>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a:solidFill>
                    <a:srgbClr val="000000"/>
                  </a:solidFill>
                  <a:latin typeface="Courier New" pitchFamily="1" charset="0"/>
                </a:rPr>
                <a:t>0</a:t>
              </a:r>
            </a:p>
          </p:txBody>
        </p:sp>
        <p:cxnSp>
          <p:nvCxnSpPr>
            <p:cNvPr id="45118" name="AutoShape 39"/>
            <p:cNvCxnSpPr>
              <a:cxnSpLocks noChangeShapeType="1"/>
              <a:stCxn id="45117" idx="2"/>
              <a:endCxn id="45121" idx="0"/>
            </p:cNvCxnSpPr>
            <p:nvPr/>
          </p:nvCxnSpPr>
          <p:spPr bwMode="auto">
            <a:xfrm flipH="1">
              <a:off x="1627" y="2783"/>
              <a:ext cx="416" cy="153"/>
            </a:xfrm>
            <a:prstGeom prst="straightConnector1">
              <a:avLst/>
            </a:prstGeom>
            <a:noFill/>
            <a:ln w="9525">
              <a:solidFill>
                <a:schemeClr val="tx1"/>
              </a:solidFill>
              <a:round/>
              <a:headEnd/>
              <a:tailEnd/>
            </a:ln>
          </p:spPr>
        </p:cxnSp>
        <p:cxnSp>
          <p:nvCxnSpPr>
            <p:cNvPr id="45119" name="AutoShape 40"/>
            <p:cNvCxnSpPr>
              <a:cxnSpLocks noChangeShapeType="1"/>
              <a:stCxn id="45117" idx="2"/>
              <a:endCxn id="45067" idx="0"/>
            </p:cNvCxnSpPr>
            <p:nvPr/>
          </p:nvCxnSpPr>
          <p:spPr bwMode="auto">
            <a:xfrm>
              <a:off x="2043" y="2783"/>
              <a:ext cx="5" cy="1097"/>
            </a:xfrm>
            <a:prstGeom prst="straightConnector1">
              <a:avLst/>
            </a:prstGeom>
            <a:noFill/>
            <a:ln w="9525">
              <a:solidFill>
                <a:schemeClr val="tx1"/>
              </a:solidFill>
              <a:round/>
              <a:headEnd/>
              <a:tailEnd/>
            </a:ln>
          </p:spPr>
        </p:cxnSp>
        <p:cxnSp>
          <p:nvCxnSpPr>
            <p:cNvPr id="45120" name="AutoShape 41"/>
            <p:cNvCxnSpPr>
              <a:cxnSpLocks noChangeShapeType="1"/>
              <a:stCxn id="45117" idx="2"/>
              <a:endCxn id="45068" idx="0"/>
            </p:cNvCxnSpPr>
            <p:nvPr/>
          </p:nvCxnSpPr>
          <p:spPr bwMode="auto">
            <a:xfrm>
              <a:off x="2043" y="2783"/>
              <a:ext cx="213" cy="1097"/>
            </a:xfrm>
            <a:prstGeom prst="straightConnector1">
              <a:avLst/>
            </a:prstGeom>
            <a:noFill/>
            <a:ln w="9525">
              <a:solidFill>
                <a:schemeClr val="tx1"/>
              </a:solidFill>
              <a:round/>
              <a:headEnd/>
              <a:tailEnd/>
            </a:ln>
          </p:spPr>
        </p:cxnSp>
      </p:grpSp>
      <p:grpSp>
        <p:nvGrpSpPr>
          <p:cNvPr id="5" name="Group 42"/>
          <p:cNvGrpSpPr>
            <a:grpSpLocks/>
          </p:cNvGrpSpPr>
          <p:nvPr/>
        </p:nvGrpSpPr>
        <p:grpSpPr bwMode="auto">
          <a:xfrm>
            <a:off x="3243263" y="2997200"/>
            <a:ext cx="2667000" cy="3162300"/>
            <a:chOff x="2043" y="1888"/>
            <a:chExt cx="1680" cy="1992"/>
          </a:xfrm>
        </p:grpSpPr>
        <p:sp>
          <p:nvSpPr>
            <p:cNvPr id="45113" name="Rectangle 43"/>
            <p:cNvSpPr>
              <a:spLocks noChangeArrowheads="1"/>
            </p:cNvSpPr>
            <p:nvPr/>
          </p:nvSpPr>
          <p:spPr bwMode="auto">
            <a:xfrm>
              <a:off x="2682" y="1888"/>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a:solidFill>
                    <a:srgbClr val="000000"/>
                  </a:solidFill>
                  <a:latin typeface="Courier New" pitchFamily="1" charset="0"/>
                </a:rPr>
                <a:t>32</a:t>
              </a:r>
            </a:p>
          </p:txBody>
        </p:sp>
        <p:cxnSp>
          <p:nvCxnSpPr>
            <p:cNvPr id="45114" name="AutoShape 44"/>
            <p:cNvCxnSpPr>
              <a:cxnSpLocks noChangeShapeType="1"/>
              <a:stCxn id="45113" idx="2"/>
              <a:endCxn id="45117" idx="0"/>
            </p:cNvCxnSpPr>
            <p:nvPr/>
          </p:nvCxnSpPr>
          <p:spPr bwMode="auto">
            <a:xfrm flipH="1">
              <a:off x="2043" y="2071"/>
              <a:ext cx="738" cy="529"/>
            </a:xfrm>
            <a:prstGeom prst="straightConnector1">
              <a:avLst/>
            </a:prstGeom>
            <a:noFill/>
            <a:ln w="9525">
              <a:solidFill>
                <a:schemeClr val="tx1"/>
              </a:solidFill>
              <a:round/>
              <a:headEnd/>
              <a:tailEnd/>
            </a:ln>
          </p:spPr>
        </p:cxnSp>
        <p:cxnSp>
          <p:nvCxnSpPr>
            <p:cNvPr id="45115" name="AutoShape 45"/>
            <p:cNvCxnSpPr>
              <a:cxnSpLocks noChangeShapeType="1"/>
              <a:stCxn id="45113" idx="2"/>
              <a:endCxn id="45069" idx="0"/>
            </p:cNvCxnSpPr>
            <p:nvPr/>
          </p:nvCxnSpPr>
          <p:spPr bwMode="auto">
            <a:xfrm flipH="1">
              <a:off x="2464" y="2071"/>
              <a:ext cx="317" cy="1809"/>
            </a:xfrm>
            <a:prstGeom prst="straightConnector1">
              <a:avLst/>
            </a:prstGeom>
            <a:noFill/>
            <a:ln w="9525">
              <a:solidFill>
                <a:schemeClr val="tx1"/>
              </a:solidFill>
              <a:round/>
              <a:headEnd/>
              <a:tailEnd/>
            </a:ln>
          </p:spPr>
        </p:cxnSp>
        <p:cxnSp>
          <p:nvCxnSpPr>
            <p:cNvPr id="45116" name="AutoShape 46"/>
            <p:cNvCxnSpPr>
              <a:cxnSpLocks noChangeShapeType="1"/>
              <a:stCxn id="45113" idx="2"/>
              <a:endCxn id="45101" idx="0"/>
            </p:cNvCxnSpPr>
            <p:nvPr/>
          </p:nvCxnSpPr>
          <p:spPr bwMode="auto">
            <a:xfrm>
              <a:off x="2781" y="2071"/>
              <a:ext cx="942" cy="529"/>
            </a:xfrm>
            <a:prstGeom prst="straightConnector1">
              <a:avLst/>
            </a:prstGeom>
            <a:noFill/>
            <a:ln w="9525">
              <a:solidFill>
                <a:schemeClr val="tx1"/>
              </a:solidFill>
              <a:round/>
              <a:headEnd/>
              <a:tailEnd/>
            </a:ln>
          </p:spPr>
        </p:cxnSp>
      </p:grpSp>
      <p:grpSp>
        <p:nvGrpSpPr>
          <p:cNvPr id="6" name="Group 47"/>
          <p:cNvGrpSpPr>
            <a:grpSpLocks/>
          </p:cNvGrpSpPr>
          <p:nvPr/>
        </p:nvGrpSpPr>
        <p:grpSpPr bwMode="auto">
          <a:xfrm>
            <a:off x="4241807" y="5422900"/>
            <a:ext cx="660401" cy="736600"/>
            <a:chOff x="2672" y="3416"/>
            <a:chExt cx="416" cy="464"/>
          </a:xfrm>
        </p:grpSpPr>
        <p:sp>
          <p:nvSpPr>
            <p:cNvPr id="45109" name="Rectangle 48"/>
            <p:cNvSpPr>
              <a:spLocks noChangeArrowheads="1"/>
            </p:cNvSpPr>
            <p:nvPr/>
          </p:nvSpPr>
          <p:spPr bwMode="auto">
            <a:xfrm>
              <a:off x="2781" y="3416"/>
              <a:ext cx="198" cy="21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dirty="0">
                  <a:solidFill>
                    <a:srgbClr val="000000"/>
                  </a:solidFill>
                  <a:latin typeface="Courier New" pitchFamily="1" charset="0"/>
                </a:rPr>
                <a:t>30</a:t>
              </a:r>
            </a:p>
          </p:txBody>
        </p:sp>
        <p:cxnSp>
          <p:nvCxnSpPr>
            <p:cNvPr id="45110" name="AutoShape 49"/>
            <p:cNvCxnSpPr>
              <a:cxnSpLocks noChangeShapeType="1"/>
              <a:stCxn id="45109" idx="2"/>
              <a:endCxn id="45070" idx="0"/>
            </p:cNvCxnSpPr>
            <p:nvPr/>
          </p:nvCxnSpPr>
          <p:spPr bwMode="auto">
            <a:xfrm flipH="1">
              <a:off x="2672" y="3629"/>
              <a:ext cx="208" cy="251"/>
            </a:xfrm>
            <a:prstGeom prst="straightConnector1">
              <a:avLst/>
            </a:prstGeom>
            <a:noFill/>
            <a:ln w="9525">
              <a:solidFill>
                <a:schemeClr val="tx1"/>
              </a:solidFill>
              <a:round/>
              <a:headEnd/>
              <a:tailEnd/>
            </a:ln>
          </p:spPr>
        </p:cxnSp>
        <p:cxnSp>
          <p:nvCxnSpPr>
            <p:cNvPr id="45111" name="AutoShape 50"/>
            <p:cNvCxnSpPr>
              <a:cxnSpLocks noChangeShapeType="1"/>
              <a:stCxn id="45109" idx="2"/>
              <a:endCxn id="45071" idx="0"/>
            </p:cNvCxnSpPr>
            <p:nvPr/>
          </p:nvCxnSpPr>
          <p:spPr bwMode="auto">
            <a:xfrm>
              <a:off x="2880" y="3629"/>
              <a:ext cx="0" cy="251"/>
            </a:xfrm>
            <a:prstGeom prst="straightConnector1">
              <a:avLst/>
            </a:prstGeom>
            <a:noFill/>
            <a:ln w="9525">
              <a:solidFill>
                <a:schemeClr val="tx1"/>
              </a:solidFill>
              <a:round/>
              <a:headEnd/>
              <a:tailEnd/>
            </a:ln>
          </p:spPr>
        </p:cxnSp>
        <p:cxnSp>
          <p:nvCxnSpPr>
            <p:cNvPr id="45112" name="AutoShape 51"/>
            <p:cNvCxnSpPr>
              <a:cxnSpLocks noChangeShapeType="1"/>
              <a:stCxn id="45109" idx="2"/>
              <a:endCxn id="45072" idx="0"/>
            </p:cNvCxnSpPr>
            <p:nvPr/>
          </p:nvCxnSpPr>
          <p:spPr bwMode="auto">
            <a:xfrm>
              <a:off x="2880" y="3629"/>
              <a:ext cx="208" cy="251"/>
            </a:xfrm>
            <a:prstGeom prst="straightConnector1">
              <a:avLst/>
            </a:prstGeom>
            <a:noFill/>
            <a:ln w="9525">
              <a:solidFill>
                <a:schemeClr val="tx1"/>
              </a:solidFill>
              <a:round/>
              <a:headEnd/>
              <a:tailEnd/>
            </a:ln>
          </p:spPr>
        </p:cxnSp>
      </p:grpSp>
      <p:grpSp>
        <p:nvGrpSpPr>
          <p:cNvPr id="7" name="Group 52"/>
          <p:cNvGrpSpPr>
            <a:grpSpLocks/>
          </p:cNvGrpSpPr>
          <p:nvPr/>
        </p:nvGrpSpPr>
        <p:grpSpPr bwMode="auto">
          <a:xfrm>
            <a:off x="4572000" y="4660900"/>
            <a:ext cx="990600" cy="1498600"/>
            <a:chOff x="2880" y="2936"/>
            <a:chExt cx="624" cy="944"/>
          </a:xfrm>
        </p:grpSpPr>
        <p:sp>
          <p:nvSpPr>
            <p:cNvPr id="45105" name="Rectangle 53"/>
            <p:cNvSpPr>
              <a:spLocks noChangeArrowheads="1"/>
            </p:cNvSpPr>
            <p:nvPr/>
          </p:nvSpPr>
          <p:spPr bwMode="auto">
            <a:xfrm>
              <a:off x="3208" y="2936"/>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a:solidFill>
                    <a:srgbClr val="000000"/>
                  </a:solidFill>
                  <a:latin typeface="Courier New" pitchFamily="1" charset="0"/>
                </a:rPr>
                <a:t>4</a:t>
              </a:r>
            </a:p>
          </p:txBody>
        </p:sp>
        <p:cxnSp>
          <p:nvCxnSpPr>
            <p:cNvPr id="45106" name="AutoShape 54"/>
            <p:cNvCxnSpPr>
              <a:cxnSpLocks noChangeShapeType="1"/>
              <a:stCxn id="45105" idx="2"/>
              <a:endCxn id="45109" idx="0"/>
            </p:cNvCxnSpPr>
            <p:nvPr/>
          </p:nvCxnSpPr>
          <p:spPr bwMode="auto">
            <a:xfrm flipH="1">
              <a:off x="2880" y="3119"/>
              <a:ext cx="427" cy="297"/>
            </a:xfrm>
            <a:prstGeom prst="straightConnector1">
              <a:avLst/>
            </a:prstGeom>
            <a:noFill/>
            <a:ln w="9525">
              <a:solidFill>
                <a:schemeClr val="tx1"/>
              </a:solidFill>
              <a:round/>
              <a:headEnd/>
              <a:tailEnd/>
            </a:ln>
          </p:spPr>
        </p:cxnSp>
        <p:cxnSp>
          <p:nvCxnSpPr>
            <p:cNvPr id="45107" name="AutoShape 55"/>
            <p:cNvCxnSpPr>
              <a:cxnSpLocks noChangeShapeType="1"/>
              <a:stCxn id="45105" idx="2"/>
              <a:endCxn id="45073" idx="0"/>
            </p:cNvCxnSpPr>
            <p:nvPr/>
          </p:nvCxnSpPr>
          <p:spPr bwMode="auto">
            <a:xfrm flipH="1">
              <a:off x="3296" y="3119"/>
              <a:ext cx="11" cy="761"/>
            </a:xfrm>
            <a:prstGeom prst="straightConnector1">
              <a:avLst/>
            </a:prstGeom>
            <a:noFill/>
            <a:ln w="9525">
              <a:solidFill>
                <a:schemeClr val="tx1"/>
              </a:solidFill>
              <a:round/>
              <a:headEnd/>
              <a:tailEnd/>
            </a:ln>
          </p:spPr>
        </p:cxnSp>
        <p:cxnSp>
          <p:nvCxnSpPr>
            <p:cNvPr id="45108" name="AutoShape 56"/>
            <p:cNvCxnSpPr>
              <a:cxnSpLocks noChangeShapeType="1"/>
              <a:stCxn id="45105" idx="2"/>
              <a:endCxn id="45074" idx="0"/>
            </p:cNvCxnSpPr>
            <p:nvPr/>
          </p:nvCxnSpPr>
          <p:spPr bwMode="auto">
            <a:xfrm>
              <a:off x="3307" y="3119"/>
              <a:ext cx="197" cy="761"/>
            </a:xfrm>
            <a:prstGeom prst="straightConnector1">
              <a:avLst/>
            </a:prstGeom>
            <a:noFill/>
            <a:ln w="9525">
              <a:solidFill>
                <a:schemeClr val="tx1"/>
              </a:solidFill>
              <a:round/>
              <a:headEnd/>
              <a:tailEnd/>
            </a:ln>
          </p:spPr>
        </p:cxnSp>
      </p:grpSp>
      <p:grpSp>
        <p:nvGrpSpPr>
          <p:cNvPr id="8" name="Group 57"/>
          <p:cNvGrpSpPr>
            <a:grpSpLocks/>
          </p:cNvGrpSpPr>
          <p:nvPr/>
        </p:nvGrpSpPr>
        <p:grpSpPr bwMode="auto">
          <a:xfrm>
            <a:off x="5249863" y="4127500"/>
            <a:ext cx="1641475" cy="2032000"/>
            <a:chOff x="3307" y="2600"/>
            <a:chExt cx="1034" cy="1280"/>
          </a:xfrm>
        </p:grpSpPr>
        <p:sp>
          <p:nvSpPr>
            <p:cNvPr id="45101" name="Rectangle 58"/>
            <p:cNvSpPr>
              <a:spLocks noChangeArrowheads="1"/>
            </p:cNvSpPr>
            <p:nvPr/>
          </p:nvSpPr>
          <p:spPr bwMode="auto">
            <a:xfrm>
              <a:off x="3624" y="2600"/>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a:solidFill>
                    <a:srgbClr val="000000"/>
                  </a:solidFill>
                  <a:latin typeface="Courier New" pitchFamily="1" charset="0"/>
                </a:rPr>
                <a:t>32</a:t>
              </a:r>
            </a:p>
          </p:txBody>
        </p:sp>
        <p:cxnSp>
          <p:nvCxnSpPr>
            <p:cNvPr id="45102" name="AutoShape 59"/>
            <p:cNvCxnSpPr>
              <a:cxnSpLocks noChangeShapeType="1"/>
              <a:stCxn id="45101" idx="2"/>
              <a:endCxn id="45105" idx="0"/>
            </p:cNvCxnSpPr>
            <p:nvPr/>
          </p:nvCxnSpPr>
          <p:spPr bwMode="auto">
            <a:xfrm flipH="1">
              <a:off x="3307" y="2783"/>
              <a:ext cx="416" cy="153"/>
            </a:xfrm>
            <a:prstGeom prst="straightConnector1">
              <a:avLst/>
            </a:prstGeom>
            <a:noFill/>
            <a:ln w="9525">
              <a:solidFill>
                <a:schemeClr val="tx1"/>
              </a:solidFill>
              <a:round/>
              <a:headEnd/>
              <a:tailEnd/>
            </a:ln>
          </p:spPr>
        </p:cxnSp>
        <p:cxnSp>
          <p:nvCxnSpPr>
            <p:cNvPr id="45103" name="AutoShape 60"/>
            <p:cNvCxnSpPr>
              <a:cxnSpLocks noChangeShapeType="1"/>
              <a:stCxn id="45101" idx="2"/>
              <a:endCxn id="45075" idx="0"/>
            </p:cNvCxnSpPr>
            <p:nvPr/>
          </p:nvCxnSpPr>
          <p:spPr bwMode="auto">
            <a:xfrm flipH="1">
              <a:off x="3712" y="2783"/>
              <a:ext cx="11" cy="1097"/>
            </a:xfrm>
            <a:prstGeom prst="straightConnector1">
              <a:avLst/>
            </a:prstGeom>
            <a:noFill/>
            <a:ln w="9525">
              <a:solidFill>
                <a:schemeClr val="tx1"/>
              </a:solidFill>
              <a:round/>
              <a:headEnd/>
              <a:tailEnd/>
            </a:ln>
          </p:spPr>
        </p:cxnSp>
        <p:cxnSp>
          <p:nvCxnSpPr>
            <p:cNvPr id="45104" name="AutoShape 61"/>
            <p:cNvCxnSpPr>
              <a:cxnSpLocks noChangeShapeType="1"/>
              <a:stCxn id="45101" idx="2"/>
              <a:endCxn id="45097" idx="0"/>
            </p:cNvCxnSpPr>
            <p:nvPr/>
          </p:nvCxnSpPr>
          <p:spPr bwMode="auto">
            <a:xfrm>
              <a:off x="3723" y="2783"/>
              <a:ext cx="618" cy="633"/>
            </a:xfrm>
            <a:prstGeom prst="straightConnector1">
              <a:avLst/>
            </a:prstGeom>
            <a:noFill/>
            <a:ln w="9525">
              <a:solidFill>
                <a:schemeClr val="tx1"/>
              </a:solidFill>
              <a:round/>
              <a:headEnd/>
              <a:tailEnd/>
            </a:ln>
          </p:spPr>
        </p:cxnSp>
      </p:grpSp>
      <p:grpSp>
        <p:nvGrpSpPr>
          <p:cNvPr id="9" name="Group 62"/>
          <p:cNvGrpSpPr>
            <a:grpSpLocks/>
          </p:cNvGrpSpPr>
          <p:nvPr/>
        </p:nvGrpSpPr>
        <p:grpSpPr bwMode="auto">
          <a:xfrm>
            <a:off x="6553200" y="5422900"/>
            <a:ext cx="660400" cy="736600"/>
            <a:chOff x="4128" y="3416"/>
            <a:chExt cx="416" cy="464"/>
          </a:xfrm>
        </p:grpSpPr>
        <p:sp>
          <p:nvSpPr>
            <p:cNvPr id="45097" name="Rectangle 63"/>
            <p:cNvSpPr>
              <a:spLocks noChangeArrowheads="1"/>
            </p:cNvSpPr>
            <p:nvPr/>
          </p:nvSpPr>
          <p:spPr bwMode="auto">
            <a:xfrm>
              <a:off x="4242" y="3416"/>
              <a:ext cx="198" cy="21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dirty="0">
                  <a:solidFill>
                    <a:srgbClr val="000000"/>
                  </a:solidFill>
                  <a:latin typeface="Courier New" pitchFamily="1" charset="0"/>
                </a:rPr>
                <a:t>8</a:t>
              </a:r>
            </a:p>
          </p:txBody>
        </p:sp>
        <p:cxnSp>
          <p:nvCxnSpPr>
            <p:cNvPr id="45098" name="AutoShape 64"/>
            <p:cNvCxnSpPr>
              <a:cxnSpLocks noChangeShapeType="1"/>
              <a:stCxn id="45097" idx="2"/>
              <a:endCxn id="45077" idx="0"/>
            </p:cNvCxnSpPr>
            <p:nvPr/>
          </p:nvCxnSpPr>
          <p:spPr bwMode="auto">
            <a:xfrm flipH="1">
              <a:off x="4128" y="3629"/>
              <a:ext cx="213" cy="251"/>
            </a:xfrm>
            <a:prstGeom prst="straightConnector1">
              <a:avLst/>
            </a:prstGeom>
            <a:noFill/>
            <a:ln w="9525">
              <a:solidFill>
                <a:schemeClr val="tx1"/>
              </a:solidFill>
              <a:round/>
              <a:headEnd/>
              <a:tailEnd/>
            </a:ln>
          </p:spPr>
        </p:cxnSp>
        <p:cxnSp>
          <p:nvCxnSpPr>
            <p:cNvPr id="45099" name="AutoShape 65"/>
            <p:cNvCxnSpPr>
              <a:cxnSpLocks noChangeShapeType="1"/>
              <a:stCxn id="45097" idx="2"/>
              <a:endCxn id="45078" idx="0"/>
            </p:cNvCxnSpPr>
            <p:nvPr/>
          </p:nvCxnSpPr>
          <p:spPr bwMode="auto">
            <a:xfrm flipH="1">
              <a:off x="4336" y="3629"/>
              <a:ext cx="5" cy="251"/>
            </a:xfrm>
            <a:prstGeom prst="straightConnector1">
              <a:avLst/>
            </a:prstGeom>
            <a:noFill/>
            <a:ln w="9525">
              <a:solidFill>
                <a:schemeClr val="tx1"/>
              </a:solidFill>
              <a:round/>
              <a:headEnd/>
              <a:tailEnd/>
            </a:ln>
          </p:spPr>
        </p:cxnSp>
        <p:cxnSp>
          <p:nvCxnSpPr>
            <p:cNvPr id="45100" name="AutoShape 66"/>
            <p:cNvCxnSpPr>
              <a:cxnSpLocks noChangeShapeType="1"/>
              <a:stCxn id="45097" idx="2"/>
              <a:endCxn id="45079" idx="0"/>
            </p:cNvCxnSpPr>
            <p:nvPr/>
          </p:nvCxnSpPr>
          <p:spPr bwMode="auto">
            <a:xfrm>
              <a:off x="4341" y="3629"/>
              <a:ext cx="203" cy="251"/>
            </a:xfrm>
            <a:prstGeom prst="straightConnector1">
              <a:avLst/>
            </a:prstGeom>
            <a:noFill/>
            <a:ln w="9525">
              <a:solidFill>
                <a:schemeClr val="tx1"/>
              </a:solidFill>
              <a:round/>
              <a:headEnd/>
              <a:tailEnd/>
            </a:ln>
          </p:spPr>
        </p:cxnSp>
      </p:grpSp>
      <p:grpSp>
        <p:nvGrpSpPr>
          <p:cNvPr id="10" name="Group 67"/>
          <p:cNvGrpSpPr>
            <a:grpSpLocks/>
          </p:cNvGrpSpPr>
          <p:nvPr/>
        </p:nvGrpSpPr>
        <p:grpSpPr bwMode="auto">
          <a:xfrm>
            <a:off x="4414838" y="1828800"/>
            <a:ext cx="3903662" cy="4330700"/>
            <a:chOff x="2781" y="1152"/>
            <a:chExt cx="2459" cy="2728"/>
          </a:xfrm>
        </p:grpSpPr>
        <p:sp>
          <p:nvSpPr>
            <p:cNvPr id="45092" name="Oval 68"/>
            <p:cNvSpPr>
              <a:spLocks noChangeArrowheads="1"/>
            </p:cNvSpPr>
            <p:nvPr/>
          </p:nvSpPr>
          <p:spPr bwMode="auto">
            <a:xfrm>
              <a:off x="4072" y="1152"/>
              <a:ext cx="317" cy="317"/>
            </a:xfrm>
            <a:prstGeom prst="ellipse">
              <a:avLst/>
            </a:prstGeom>
            <a:solidFill>
              <a:schemeClr val="bg1"/>
            </a:solidFill>
            <a:ln w="9525">
              <a:solidFill>
                <a:schemeClr val="tx1"/>
              </a:solidFill>
              <a:round/>
              <a:headEnd/>
              <a:tailEnd/>
            </a:ln>
          </p:spPr>
          <p:txBody>
            <a:bodyPr wrap="none" anchor="ctr">
              <a:prstTxWarp prst="textNoShape">
                <a:avLst/>
              </a:prstTxWarp>
            </a:bodyPr>
            <a:lstStyle/>
            <a:p>
              <a:pPr algn="ctr">
                <a:lnSpc>
                  <a:spcPct val="85000"/>
                </a:lnSpc>
              </a:pPr>
              <a:endParaRPr lang="en-US" sz="2200" b="1">
                <a:solidFill>
                  <a:srgbClr val="000000"/>
                </a:solidFill>
                <a:latin typeface="Courier New" pitchFamily="1" charset="0"/>
              </a:endParaRPr>
            </a:p>
          </p:txBody>
        </p:sp>
        <p:cxnSp>
          <p:nvCxnSpPr>
            <p:cNvPr id="45093" name="AutoShape 69"/>
            <p:cNvCxnSpPr>
              <a:cxnSpLocks noChangeShapeType="1"/>
              <a:stCxn id="45092" idx="4"/>
              <a:endCxn id="45113" idx="0"/>
            </p:cNvCxnSpPr>
            <p:nvPr/>
          </p:nvCxnSpPr>
          <p:spPr bwMode="auto">
            <a:xfrm flipH="1">
              <a:off x="2781" y="1469"/>
              <a:ext cx="1450" cy="419"/>
            </a:xfrm>
            <a:prstGeom prst="straightConnector1">
              <a:avLst/>
            </a:prstGeom>
            <a:noFill/>
            <a:ln w="9525">
              <a:solidFill>
                <a:schemeClr val="tx1"/>
              </a:solidFill>
              <a:round/>
              <a:headEnd/>
              <a:tailEnd/>
            </a:ln>
          </p:spPr>
        </p:cxnSp>
        <p:cxnSp>
          <p:nvCxnSpPr>
            <p:cNvPr id="45094" name="AutoShape 70"/>
            <p:cNvCxnSpPr>
              <a:cxnSpLocks noChangeShapeType="1"/>
              <a:stCxn id="45092" idx="4"/>
              <a:endCxn id="45081" idx="0"/>
            </p:cNvCxnSpPr>
            <p:nvPr/>
          </p:nvCxnSpPr>
          <p:spPr bwMode="auto">
            <a:xfrm>
              <a:off x="4231" y="1469"/>
              <a:ext cx="729" cy="2411"/>
            </a:xfrm>
            <a:prstGeom prst="straightConnector1">
              <a:avLst/>
            </a:prstGeom>
            <a:noFill/>
            <a:ln w="9525">
              <a:solidFill>
                <a:schemeClr val="tx1"/>
              </a:solidFill>
              <a:round/>
              <a:headEnd/>
              <a:tailEnd/>
            </a:ln>
          </p:spPr>
        </p:cxnSp>
        <p:cxnSp>
          <p:nvCxnSpPr>
            <p:cNvPr id="45095" name="AutoShape 71"/>
            <p:cNvCxnSpPr>
              <a:cxnSpLocks noChangeShapeType="1"/>
              <a:stCxn id="45092" idx="4"/>
              <a:endCxn id="45082" idx="0"/>
            </p:cNvCxnSpPr>
            <p:nvPr/>
          </p:nvCxnSpPr>
          <p:spPr bwMode="auto">
            <a:xfrm>
              <a:off x="4231" y="1469"/>
              <a:ext cx="1009" cy="2411"/>
            </a:xfrm>
            <a:prstGeom prst="straightConnector1">
              <a:avLst/>
            </a:prstGeom>
            <a:noFill/>
            <a:ln w="9525">
              <a:solidFill>
                <a:schemeClr val="tx1"/>
              </a:solidFill>
              <a:round/>
              <a:headEnd/>
              <a:tailEnd/>
            </a:ln>
          </p:spPr>
        </p:cxnSp>
        <p:sp>
          <p:nvSpPr>
            <p:cNvPr id="45096" name="Text Box 72"/>
            <p:cNvSpPr txBox="1">
              <a:spLocks noChangeArrowheads="1"/>
            </p:cNvSpPr>
            <p:nvPr/>
          </p:nvSpPr>
          <p:spPr bwMode="auto">
            <a:xfrm>
              <a:off x="4056" y="1176"/>
              <a:ext cx="336" cy="245"/>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2200" b="1">
                  <a:solidFill>
                    <a:srgbClr val="000000"/>
                  </a:solidFill>
                  <a:latin typeface="Courier New" pitchFamily="1" charset="0"/>
                </a:rPr>
                <a:t>42</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0" y="76200"/>
            <a:ext cx="9144000" cy="1143000"/>
          </a:xfrm>
          <a:noFill/>
        </p:spPr>
        <p:txBody>
          <a:bodyPr/>
          <a:lstStyle/>
          <a:p>
            <a:r>
              <a:rPr lang="en-US" sz="4000">
                <a:solidFill>
                  <a:srgbClr val="FF0000"/>
                </a:solidFill>
              </a:rPr>
              <a:t>Assignment Statements</a:t>
            </a:r>
            <a:endParaRPr lang="en-US">
              <a:solidFill>
                <a:schemeClr val="tx1"/>
              </a:solidFill>
            </a:endParaRPr>
          </a:p>
        </p:txBody>
      </p:sp>
      <p:sp>
        <p:nvSpPr>
          <p:cNvPr id="47107" name="Rectangle 3"/>
          <p:cNvSpPr>
            <a:spLocks noChangeArrowheads="1"/>
          </p:cNvSpPr>
          <p:nvPr/>
        </p:nvSpPr>
        <p:spPr bwMode="auto">
          <a:xfrm>
            <a:off x="1422400" y="2044700"/>
            <a:ext cx="6553200" cy="7620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08" name="Text Box 4"/>
          <p:cNvSpPr txBox="1">
            <a:spLocks noChangeArrowheads="1"/>
          </p:cNvSpPr>
          <p:nvPr/>
        </p:nvSpPr>
        <p:spPr bwMode="auto">
          <a:xfrm>
            <a:off x="1600200" y="2197100"/>
            <a:ext cx="6248400" cy="427038"/>
          </a:xfrm>
          <a:prstGeom prst="rect">
            <a:avLst/>
          </a:prstGeom>
          <a:noFill/>
          <a:ln w="9525">
            <a:noFill/>
            <a:miter lim="800000"/>
            <a:headEnd/>
            <a:tailEnd/>
          </a:ln>
        </p:spPr>
        <p:txBody>
          <a:bodyPr>
            <a:prstTxWarp prst="textNoShape">
              <a:avLst/>
            </a:prstTxWarp>
            <a:spAutoFit/>
          </a:bodyPr>
          <a:lstStyle/>
          <a:p>
            <a:pPr>
              <a:spcBef>
                <a:spcPct val="50000"/>
              </a:spcBef>
            </a:pPr>
            <a:r>
              <a:rPr lang="en-US" sz="2200" i="1">
                <a:solidFill>
                  <a:srgbClr val="000000"/>
                </a:solidFill>
                <a:latin typeface="Times New Roman" pitchFamily="1" charset="0"/>
              </a:rPr>
              <a:t>variable</a:t>
            </a:r>
            <a:r>
              <a:rPr lang="en-US" sz="2200" b="1">
                <a:solidFill>
                  <a:srgbClr val="000000"/>
                </a:solidFill>
                <a:latin typeface="Courier New" pitchFamily="1" charset="0"/>
              </a:rPr>
              <a:t> = </a:t>
            </a:r>
            <a:r>
              <a:rPr lang="en-US" sz="2200" i="1">
                <a:solidFill>
                  <a:srgbClr val="000000"/>
                </a:solidFill>
                <a:latin typeface="Times New Roman" pitchFamily="1" charset="0"/>
              </a:rPr>
              <a:t>expression</a:t>
            </a:r>
            <a:r>
              <a:rPr lang="en-US" sz="2200" b="1">
                <a:solidFill>
                  <a:srgbClr val="000000"/>
                </a:solidFill>
                <a:latin typeface="Courier New" pitchFamily="1" charset="0"/>
              </a:rPr>
              <a:t>;</a:t>
            </a:r>
          </a:p>
        </p:txBody>
      </p:sp>
      <p:sp>
        <p:nvSpPr>
          <p:cNvPr id="47109" name="Rectangle 5"/>
          <p:cNvSpPr>
            <a:spLocks noChangeArrowheads="1"/>
          </p:cNvSpPr>
          <p:nvPr/>
        </p:nvSpPr>
        <p:spPr bwMode="auto">
          <a:xfrm>
            <a:off x="482600" y="1219200"/>
            <a:ext cx="8128000" cy="7620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You can change the value of a variable in your program by using an </a:t>
            </a:r>
            <a:r>
              <a:rPr lang="en-US" b="1" i="1">
                <a:solidFill>
                  <a:srgbClr val="000000"/>
                </a:solidFill>
                <a:latin typeface="Times New Roman" pitchFamily="1" charset="0"/>
              </a:rPr>
              <a:t>assignment statement</a:t>
            </a:r>
            <a:r>
              <a:rPr lang="en-US" i="1">
                <a:solidFill>
                  <a:srgbClr val="000000"/>
                </a:solidFill>
                <a:latin typeface="Times New Roman" pitchFamily="1" charset="0"/>
              </a:rPr>
              <a:t>,</a:t>
            </a:r>
            <a:r>
              <a:rPr lang="en-US">
                <a:solidFill>
                  <a:srgbClr val="000000"/>
                </a:solidFill>
                <a:latin typeface="Times New Roman" pitchFamily="1" charset="0"/>
              </a:rPr>
              <a:t> which has the general form:</a:t>
            </a:r>
          </a:p>
        </p:txBody>
      </p:sp>
      <p:grpSp>
        <p:nvGrpSpPr>
          <p:cNvPr id="2" name="Group 6"/>
          <p:cNvGrpSpPr>
            <a:grpSpLocks/>
          </p:cNvGrpSpPr>
          <p:nvPr/>
        </p:nvGrpSpPr>
        <p:grpSpPr bwMode="auto">
          <a:xfrm>
            <a:off x="469900" y="3035300"/>
            <a:ext cx="8140700" cy="2679700"/>
            <a:chOff x="296" y="1912"/>
            <a:chExt cx="5128" cy="1688"/>
          </a:xfrm>
        </p:grpSpPr>
        <p:sp>
          <p:nvSpPr>
            <p:cNvPr id="47112" name="Rectangle 7"/>
            <p:cNvSpPr>
              <a:spLocks noChangeArrowheads="1"/>
            </p:cNvSpPr>
            <p:nvPr/>
          </p:nvSpPr>
          <p:spPr bwMode="auto">
            <a:xfrm>
              <a:off x="304" y="1912"/>
              <a:ext cx="5120" cy="92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The effect of an assignment statement is to compute the value of the expression on the right side of the equal sign and assign that value to the variable that appears on the left.  Thus, the assignment statement</a:t>
              </a:r>
            </a:p>
          </p:txBody>
        </p:sp>
        <p:sp>
          <p:nvSpPr>
            <p:cNvPr id="47113" name="Text Box 8"/>
            <p:cNvSpPr txBox="1">
              <a:spLocks noChangeArrowheads="1"/>
            </p:cNvSpPr>
            <p:nvPr/>
          </p:nvSpPr>
          <p:spPr bwMode="auto">
            <a:xfrm>
              <a:off x="912" y="2826"/>
              <a:ext cx="4512" cy="231"/>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b="1">
                  <a:solidFill>
                    <a:srgbClr val="000000"/>
                  </a:solidFill>
                  <a:latin typeface="Courier New" pitchFamily="1" charset="0"/>
                </a:rPr>
                <a:t>total = total + value;</a:t>
              </a:r>
            </a:p>
          </p:txBody>
        </p:sp>
        <p:sp>
          <p:nvSpPr>
            <p:cNvPr id="47114" name="Rectangle 9"/>
            <p:cNvSpPr>
              <a:spLocks noChangeArrowheads="1"/>
            </p:cNvSpPr>
            <p:nvPr/>
          </p:nvSpPr>
          <p:spPr bwMode="auto">
            <a:xfrm>
              <a:off x="296" y="3112"/>
              <a:ext cx="5120" cy="48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pPr>
              <a:r>
                <a:rPr lang="en-US">
                  <a:solidFill>
                    <a:srgbClr val="000000"/>
                  </a:solidFill>
                  <a:latin typeface="Times New Roman" pitchFamily="1" charset="0"/>
                </a:rPr>
                <a:t>	adds together the current values of the variables </a:t>
              </a:r>
              <a:r>
                <a:rPr lang="en-US" sz="2000" b="1">
                  <a:solidFill>
                    <a:srgbClr val="000000"/>
                  </a:solidFill>
                  <a:latin typeface="Courier New" pitchFamily="1" charset="0"/>
                </a:rPr>
                <a:t>total</a:t>
              </a:r>
              <a:r>
                <a:rPr lang="en-US">
                  <a:solidFill>
                    <a:srgbClr val="000000"/>
                  </a:solidFill>
                  <a:latin typeface="Times New Roman" pitchFamily="1" charset="0"/>
                </a:rPr>
                <a:t> and </a:t>
              </a:r>
              <a:r>
                <a:rPr lang="en-US" sz="2000" b="1">
                  <a:solidFill>
                    <a:srgbClr val="000000"/>
                  </a:solidFill>
                  <a:latin typeface="Courier New" pitchFamily="1" charset="0"/>
                </a:rPr>
                <a:t>value</a:t>
              </a:r>
              <a:r>
                <a:rPr lang="en-US">
                  <a:solidFill>
                    <a:srgbClr val="000000"/>
                  </a:solidFill>
                  <a:latin typeface="Times New Roman" pitchFamily="1" charset="0"/>
                </a:rPr>
                <a:t> and then stores that sum back in the variable </a:t>
              </a:r>
              <a:r>
                <a:rPr lang="en-US" sz="2000" b="1">
                  <a:solidFill>
                    <a:srgbClr val="000000"/>
                  </a:solidFill>
                  <a:latin typeface="Courier New" pitchFamily="1" charset="0"/>
                </a:rPr>
                <a:t>total</a:t>
              </a:r>
              <a:r>
                <a:rPr lang="en-US">
                  <a:solidFill>
                    <a:srgbClr val="000000"/>
                  </a:solidFill>
                  <a:latin typeface="Times New Roman" pitchFamily="1" charset="0"/>
                </a:rPr>
                <a:t>.</a:t>
              </a:r>
            </a:p>
          </p:txBody>
        </p:sp>
      </p:grpSp>
      <p:sp>
        <p:nvSpPr>
          <p:cNvPr id="516106" name="Rectangle 10"/>
          <p:cNvSpPr>
            <a:spLocks noChangeArrowheads="1"/>
          </p:cNvSpPr>
          <p:nvPr/>
        </p:nvSpPr>
        <p:spPr bwMode="auto">
          <a:xfrm>
            <a:off x="495300" y="5753100"/>
            <a:ext cx="8128000" cy="8763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When you assign a new value to a variable, the old value of that variable is lost.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1610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6106" grpId="0" build="p" autoUpdateAnimBg="0"/>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0" y="76200"/>
            <a:ext cx="9144000" cy="1143000"/>
          </a:xfrm>
          <a:noFill/>
        </p:spPr>
        <p:txBody>
          <a:bodyPr/>
          <a:lstStyle/>
          <a:p>
            <a:r>
              <a:rPr lang="en-US" sz="4000">
                <a:solidFill>
                  <a:srgbClr val="FF0000"/>
                </a:solidFill>
              </a:rPr>
              <a:t>Shorthand Assignments</a:t>
            </a:r>
            <a:endParaRPr lang="en-US">
              <a:solidFill>
                <a:schemeClr val="tx1"/>
              </a:solidFill>
            </a:endParaRPr>
          </a:p>
        </p:txBody>
      </p:sp>
      <p:sp>
        <p:nvSpPr>
          <p:cNvPr id="49155" name="Rectangle 3"/>
          <p:cNvSpPr>
            <a:spLocks noChangeArrowheads="1"/>
          </p:cNvSpPr>
          <p:nvPr/>
        </p:nvSpPr>
        <p:spPr bwMode="auto">
          <a:xfrm>
            <a:off x="482600" y="1219200"/>
            <a:ext cx="8128000" cy="7620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Statements such as</a:t>
            </a:r>
          </a:p>
        </p:txBody>
      </p:sp>
      <p:sp>
        <p:nvSpPr>
          <p:cNvPr id="49156" name="Text Box 4"/>
          <p:cNvSpPr txBox="1">
            <a:spLocks noChangeArrowheads="1"/>
          </p:cNvSpPr>
          <p:nvPr/>
        </p:nvSpPr>
        <p:spPr bwMode="auto">
          <a:xfrm>
            <a:off x="1447800" y="1679575"/>
            <a:ext cx="7162800" cy="366713"/>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b="1">
                <a:solidFill>
                  <a:srgbClr val="000000"/>
                </a:solidFill>
                <a:latin typeface="Courier New" pitchFamily="1" charset="0"/>
              </a:rPr>
              <a:t>total = total + value;</a:t>
            </a:r>
          </a:p>
        </p:txBody>
      </p:sp>
      <p:sp>
        <p:nvSpPr>
          <p:cNvPr id="49157" name="Rectangle 5"/>
          <p:cNvSpPr>
            <a:spLocks noChangeArrowheads="1"/>
          </p:cNvSpPr>
          <p:nvPr/>
        </p:nvSpPr>
        <p:spPr bwMode="auto">
          <a:xfrm>
            <a:off x="482600" y="2120900"/>
            <a:ext cx="8280400" cy="4699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pPr>
            <a:r>
              <a:rPr lang="en-US" dirty="0">
                <a:solidFill>
                  <a:srgbClr val="000000"/>
                </a:solidFill>
                <a:latin typeface="Times New Roman" pitchFamily="1" charset="0"/>
              </a:rPr>
              <a:t>	are so common that</a:t>
            </a:r>
            <a:r>
              <a:rPr lang="en-US" dirty="0" smtClean="0">
                <a:solidFill>
                  <a:srgbClr val="000000"/>
                </a:solidFill>
                <a:latin typeface="Times New Roman" pitchFamily="1" charset="0"/>
              </a:rPr>
              <a:t> C++ </a:t>
            </a:r>
            <a:r>
              <a:rPr lang="en-US" dirty="0">
                <a:solidFill>
                  <a:srgbClr val="000000"/>
                </a:solidFill>
                <a:latin typeface="Times New Roman" pitchFamily="1" charset="0"/>
              </a:rPr>
              <a:t>allows the following shorthand form:</a:t>
            </a:r>
          </a:p>
        </p:txBody>
      </p:sp>
      <p:sp>
        <p:nvSpPr>
          <p:cNvPr id="49158" name="Text Box 6"/>
          <p:cNvSpPr txBox="1">
            <a:spLocks noChangeArrowheads="1"/>
          </p:cNvSpPr>
          <p:nvPr/>
        </p:nvSpPr>
        <p:spPr bwMode="auto">
          <a:xfrm>
            <a:off x="1447800" y="2616200"/>
            <a:ext cx="7162800" cy="366713"/>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b="1">
                <a:solidFill>
                  <a:srgbClr val="000000"/>
                </a:solidFill>
                <a:latin typeface="Courier New" pitchFamily="1" charset="0"/>
              </a:rPr>
              <a:t>total += value;</a:t>
            </a:r>
          </a:p>
        </p:txBody>
      </p:sp>
      <p:grpSp>
        <p:nvGrpSpPr>
          <p:cNvPr id="2" name="Group 7"/>
          <p:cNvGrpSpPr>
            <a:grpSpLocks/>
          </p:cNvGrpSpPr>
          <p:nvPr/>
        </p:nvGrpSpPr>
        <p:grpSpPr bwMode="auto">
          <a:xfrm>
            <a:off x="482600" y="3111500"/>
            <a:ext cx="8280400" cy="3351213"/>
            <a:chOff x="304" y="1960"/>
            <a:chExt cx="5216" cy="2111"/>
          </a:xfrm>
        </p:grpSpPr>
        <p:sp>
          <p:nvSpPr>
            <p:cNvPr id="49160" name="Rectangle 8"/>
            <p:cNvSpPr>
              <a:spLocks noChangeArrowheads="1"/>
            </p:cNvSpPr>
            <p:nvPr/>
          </p:nvSpPr>
          <p:spPr bwMode="auto">
            <a:xfrm>
              <a:off x="896" y="2232"/>
              <a:ext cx="4128" cy="48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9161" name="Text Box 9"/>
            <p:cNvSpPr txBox="1">
              <a:spLocks noChangeArrowheads="1"/>
            </p:cNvSpPr>
            <p:nvPr/>
          </p:nvSpPr>
          <p:spPr bwMode="auto">
            <a:xfrm>
              <a:off x="1008" y="2328"/>
              <a:ext cx="3936"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i="1">
                  <a:solidFill>
                    <a:srgbClr val="000000"/>
                  </a:solidFill>
                  <a:latin typeface="Times New Roman" pitchFamily="1" charset="0"/>
                </a:rPr>
                <a:t>variable</a:t>
              </a:r>
              <a:r>
                <a:rPr lang="en-US" sz="2000" b="1">
                  <a:solidFill>
                    <a:srgbClr val="000000"/>
                  </a:solidFill>
                  <a:latin typeface="Courier New" pitchFamily="1" charset="0"/>
                </a:rPr>
                <a:t> </a:t>
              </a:r>
              <a:r>
                <a:rPr lang="en-US" sz="2000" i="1">
                  <a:solidFill>
                    <a:srgbClr val="000000"/>
                  </a:solidFill>
                  <a:latin typeface="Times New Roman" pitchFamily="1" charset="0"/>
                </a:rPr>
                <a:t>op</a:t>
              </a:r>
              <a:r>
                <a:rPr lang="en-US" sz="2000" b="1">
                  <a:solidFill>
                    <a:srgbClr val="000000"/>
                  </a:solidFill>
                  <a:latin typeface="Courier New" pitchFamily="1" charset="0"/>
                </a:rPr>
                <a:t>= </a:t>
              </a:r>
              <a:r>
                <a:rPr lang="en-US" sz="2000" i="1">
                  <a:solidFill>
                    <a:srgbClr val="000000"/>
                  </a:solidFill>
                  <a:latin typeface="Times New Roman" pitchFamily="1" charset="0"/>
                </a:rPr>
                <a:t>expression</a:t>
              </a:r>
              <a:r>
                <a:rPr lang="en-US" sz="2000" b="1">
                  <a:solidFill>
                    <a:srgbClr val="000000"/>
                  </a:solidFill>
                  <a:latin typeface="Courier New" pitchFamily="1" charset="0"/>
                </a:rPr>
                <a:t>;</a:t>
              </a:r>
            </a:p>
          </p:txBody>
        </p:sp>
        <p:sp>
          <p:nvSpPr>
            <p:cNvPr id="49162" name="Rectangle 10"/>
            <p:cNvSpPr>
              <a:spLocks noChangeArrowheads="1"/>
            </p:cNvSpPr>
            <p:nvPr/>
          </p:nvSpPr>
          <p:spPr bwMode="auto">
            <a:xfrm>
              <a:off x="304" y="1960"/>
              <a:ext cx="5120" cy="92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The general form of a </a:t>
              </a:r>
              <a:r>
                <a:rPr lang="en-US" b="1" i="1">
                  <a:solidFill>
                    <a:srgbClr val="000000"/>
                  </a:solidFill>
                  <a:latin typeface="Times New Roman" pitchFamily="1" charset="0"/>
                </a:rPr>
                <a:t>shorthand assignment</a:t>
              </a:r>
              <a:r>
                <a:rPr lang="en-US">
                  <a:solidFill>
                    <a:srgbClr val="000000"/>
                  </a:solidFill>
                  <a:latin typeface="Times New Roman" pitchFamily="1" charset="0"/>
                </a:rPr>
                <a:t> is</a:t>
              </a:r>
            </a:p>
          </p:txBody>
        </p:sp>
        <p:sp>
          <p:nvSpPr>
            <p:cNvPr id="49163" name="Rectangle 11"/>
            <p:cNvSpPr>
              <a:spLocks noChangeArrowheads="1"/>
            </p:cNvSpPr>
            <p:nvPr/>
          </p:nvSpPr>
          <p:spPr bwMode="auto">
            <a:xfrm>
              <a:off x="304" y="2776"/>
              <a:ext cx="5120" cy="48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pPr>
              <a:r>
                <a:rPr lang="en-US" dirty="0">
                  <a:solidFill>
                    <a:srgbClr val="000000"/>
                  </a:solidFill>
                  <a:latin typeface="Times New Roman" pitchFamily="1" charset="0"/>
                </a:rPr>
                <a:t>	where </a:t>
              </a:r>
              <a:r>
                <a:rPr lang="en-US" sz="2000" i="1" dirty="0">
                  <a:solidFill>
                    <a:srgbClr val="000000"/>
                  </a:solidFill>
                  <a:latin typeface="Times New Roman" pitchFamily="1" charset="0"/>
                </a:rPr>
                <a:t>op</a:t>
              </a:r>
              <a:r>
                <a:rPr lang="en-US" sz="2000" dirty="0">
                  <a:solidFill>
                    <a:srgbClr val="000000"/>
                  </a:solidFill>
                  <a:latin typeface="Times New Roman" pitchFamily="1" charset="0"/>
                </a:rPr>
                <a:t> </a:t>
              </a:r>
              <a:r>
                <a:rPr lang="en-US" dirty="0">
                  <a:solidFill>
                    <a:srgbClr val="000000"/>
                  </a:solidFill>
                  <a:latin typeface="Times New Roman" pitchFamily="1" charset="0"/>
                </a:rPr>
                <a:t>is any of</a:t>
              </a:r>
              <a:r>
                <a:rPr lang="en-US" dirty="0" smtClean="0">
                  <a:solidFill>
                    <a:srgbClr val="000000"/>
                  </a:solidFill>
                  <a:latin typeface="Times New Roman" pitchFamily="1" charset="0"/>
                </a:rPr>
                <a:t> C++’</a:t>
              </a:r>
              <a:r>
                <a:rPr lang="en-US" dirty="0">
                  <a:solidFill>
                    <a:srgbClr val="000000"/>
                  </a:solidFill>
                  <a:latin typeface="Times New Roman" pitchFamily="1" charset="0"/>
                </a:rPr>
                <a:t>s binary operators.  The effect of this statement is the same as</a:t>
              </a:r>
            </a:p>
          </p:txBody>
        </p:sp>
        <p:sp>
          <p:nvSpPr>
            <p:cNvPr id="49164" name="Text Box 12"/>
            <p:cNvSpPr txBox="1">
              <a:spLocks noChangeArrowheads="1"/>
            </p:cNvSpPr>
            <p:nvPr/>
          </p:nvSpPr>
          <p:spPr bwMode="auto">
            <a:xfrm>
              <a:off x="912" y="3256"/>
              <a:ext cx="4512" cy="236"/>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i="1" dirty="0">
                  <a:solidFill>
                    <a:srgbClr val="000000"/>
                  </a:solidFill>
                  <a:latin typeface="Times New Roman" pitchFamily="1" charset="0"/>
                </a:rPr>
                <a:t>variable</a:t>
              </a:r>
              <a:r>
                <a:rPr lang="en-US" sz="2000" b="1" dirty="0">
                  <a:solidFill>
                    <a:srgbClr val="000000"/>
                  </a:solidFill>
                  <a:latin typeface="Courier New" pitchFamily="1" charset="0"/>
                </a:rPr>
                <a:t> = </a:t>
              </a:r>
              <a:r>
                <a:rPr lang="en-US" sz="2000" i="1" dirty="0">
                  <a:solidFill>
                    <a:srgbClr val="000000"/>
                  </a:solidFill>
                  <a:latin typeface="Times New Roman" pitchFamily="1" charset="0"/>
                </a:rPr>
                <a:t>variable</a:t>
              </a:r>
              <a:r>
                <a:rPr lang="en-US" sz="2000" b="1" dirty="0">
                  <a:solidFill>
                    <a:srgbClr val="000000"/>
                  </a:solidFill>
                  <a:latin typeface="Courier New" pitchFamily="1" charset="0"/>
                </a:rPr>
                <a:t> </a:t>
              </a:r>
              <a:r>
                <a:rPr lang="en-US" sz="2000" i="1" dirty="0">
                  <a:solidFill>
                    <a:srgbClr val="000000"/>
                  </a:solidFill>
                  <a:latin typeface="Times New Roman" pitchFamily="1" charset="0"/>
                </a:rPr>
                <a:t>op</a:t>
              </a:r>
              <a:r>
                <a:rPr lang="en-US" sz="2000" b="1" dirty="0">
                  <a:solidFill>
                    <a:srgbClr val="000000"/>
                  </a:solidFill>
                  <a:latin typeface="Courier New" pitchFamily="1" charset="0"/>
                </a:rPr>
                <a:t> (</a:t>
              </a:r>
              <a:r>
                <a:rPr lang="en-US" sz="2000" i="1" dirty="0" smtClean="0">
                  <a:solidFill>
                    <a:srgbClr val="000000"/>
                  </a:solidFill>
                  <a:latin typeface="Times New Roman" pitchFamily="1" charset="0"/>
                </a:rPr>
                <a:t>expression</a:t>
              </a:r>
              <a:r>
                <a:rPr lang="en-US" sz="2000" b="1" dirty="0" smtClean="0">
                  <a:solidFill>
                    <a:srgbClr val="000000"/>
                  </a:solidFill>
                  <a:latin typeface="Courier New" pitchFamily="1" charset="0"/>
                </a:rPr>
                <a:t> &lt;&lt; </a:t>
              </a:r>
              <a:r>
                <a:rPr lang="en-US" sz="2000" b="1" dirty="0" err="1" smtClean="0">
                  <a:solidFill>
                    <a:srgbClr val="000000"/>
                  </a:solidFill>
                  <a:latin typeface="Courier New" pitchFamily="1" charset="0"/>
                </a:rPr>
                <a:t>endl</a:t>
              </a:r>
              <a:r>
                <a:rPr lang="en-US" sz="2000" b="1" dirty="0" smtClean="0">
                  <a:solidFill>
                    <a:srgbClr val="000000"/>
                  </a:solidFill>
                  <a:latin typeface="Courier New" pitchFamily="1" charset="0"/>
                </a:rPr>
                <a:t>;</a:t>
              </a:r>
              <a:endParaRPr lang="en-US" sz="2000" b="1" dirty="0">
                <a:solidFill>
                  <a:srgbClr val="000000"/>
                </a:solidFill>
                <a:latin typeface="Courier New" pitchFamily="1" charset="0"/>
              </a:endParaRPr>
            </a:p>
          </p:txBody>
        </p:sp>
        <p:sp>
          <p:nvSpPr>
            <p:cNvPr id="49165" name="Rectangle 13"/>
            <p:cNvSpPr>
              <a:spLocks noChangeArrowheads="1"/>
            </p:cNvSpPr>
            <p:nvPr/>
          </p:nvSpPr>
          <p:spPr bwMode="auto">
            <a:xfrm>
              <a:off x="304" y="3536"/>
              <a:ext cx="5216" cy="296"/>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pPr>
              <a:r>
                <a:rPr lang="en-US">
                  <a:solidFill>
                    <a:srgbClr val="000000"/>
                  </a:solidFill>
                  <a:latin typeface="Times New Roman" pitchFamily="1" charset="0"/>
                </a:rPr>
                <a:t>	For example, the following statement multiplies </a:t>
              </a:r>
              <a:r>
                <a:rPr lang="en-US" sz="2000" b="1">
                  <a:solidFill>
                    <a:srgbClr val="000000"/>
                  </a:solidFill>
                  <a:latin typeface="Courier New" pitchFamily="1" charset="0"/>
                </a:rPr>
                <a:t>salary</a:t>
              </a:r>
              <a:r>
                <a:rPr lang="en-US">
                  <a:solidFill>
                    <a:srgbClr val="000000"/>
                  </a:solidFill>
                  <a:latin typeface="Times New Roman" pitchFamily="1" charset="0"/>
                </a:rPr>
                <a:t> by 2.</a:t>
              </a:r>
            </a:p>
          </p:txBody>
        </p:sp>
        <p:sp>
          <p:nvSpPr>
            <p:cNvPr id="49166" name="Text Box 14"/>
            <p:cNvSpPr txBox="1">
              <a:spLocks noChangeArrowheads="1"/>
            </p:cNvSpPr>
            <p:nvPr/>
          </p:nvSpPr>
          <p:spPr bwMode="auto">
            <a:xfrm>
              <a:off x="912" y="3840"/>
              <a:ext cx="4512" cy="231"/>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b="1">
                  <a:solidFill>
                    <a:srgbClr val="000000"/>
                  </a:solidFill>
                  <a:latin typeface="Courier New" pitchFamily="1" charset="0"/>
                </a:rPr>
                <a:t>salary *= 2;</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518146" name="Picture 2" descr="227px-K&amp;R_C"/>
          <p:cNvPicPr>
            <a:picLocks noChangeAspect="1" noChangeArrowheads="1"/>
          </p:cNvPicPr>
          <p:nvPr/>
        </p:nvPicPr>
        <p:blipFill>
          <a:blip r:embed="rId3"/>
          <a:srcRect t="4732" b="2367"/>
          <a:stretch>
            <a:fillRect/>
          </a:stretch>
        </p:blipFill>
        <p:spPr bwMode="auto">
          <a:xfrm>
            <a:off x="5638800" y="1644650"/>
            <a:ext cx="3327400" cy="4318000"/>
          </a:xfrm>
          <a:prstGeom prst="rect">
            <a:avLst/>
          </a:prstGeom>
          <a:noFill/>
          <a:ln w="9525">
            <a:solidFill>
              <a:schemeClr val="tx1"/>
            </a:solidFill>
            <a:miter lim="800000"/>
            <a:headEnd/>
            <a:tailEnd/>
          </a:ln>
        </p:spPr>
      </p:pic>
      <p:sp>
        <p:nvSpPr>
          <p:cNvPr id="518147" name="Rectangle 3"/>
          <p:cNvSpPr>
            <a:spLocks noGrp="1" noChangeArrowheads="1"/>
          </p:cNvSpPr>
          <p:nvPr>
            <p:ph type="title"/>
          </p:nvPr>
        </p:nvSpPr>
        <p:spPr>
          <a:xfrm>
            <a:off x="0" y="76200"/>
            <a:ext cx="9144000" cy="1143000"/>
          </a:xfrm>
          <a:noFill/>
          <a:ln/>
        </p:spPr>
        <p:txBody>
          <a:bodyPr/>
          <a:lstStyle/>
          <a:p>
            <a:r>
              <a:rPr lang="en-US" sz="4000" dirty="0">
                <a:solidFill>
                  <a:srgbClr val="FF0000"/>
                </a:solidFill>
              </a:rPr>
              <a:t>The “Hello World” Program</a:t>
            </a:r>
            <a:endParaRPr lang="en-US" sz="4000" dirty="0">
              <a:solidFill>
                <a:schemeClr val="tx1"/>
              </a:solidFill>
            </a:endParaRPr>
          </a:p>
        </p:txBody>
      </p:sp>
      <p:sp>
        <p:nvSpPr>
          <p:cNvPr id="518148" name="Text Box 4"/>
          <p:cNvSpPr txBox="1">
            <a:spLocks noChangeArrowheads="1"/>
          </p:cNvSpPr>
          <p:nvPr/>
        </p:nvSpPr>
        <p:spPr bwMode="auto">
          <a:xfrm>
            <a:off x="381000" y="1562100"/>
            <a:ext cx="5029200" cy="2092881"/>
          </a:xfrm>
          <a:prstGeom prst="rect">
            <a:avLst/>
          </a:prstGeom>
          <a:noFill/>
          <a:ln w="9525">
            <a:noFill/>
            <a:miter lim="800000"/>
            <a:headEnd/>
            <a:tailEnd/>
          </a:ln>
          <a:effectLst/>
        </p:spPr>
        <p:txBody>
          <a:bodyPr>
            <a:prstTxWarp prst="textNoShape">
              <a:avLst/>
            </a:prstTxWarp>
            <a:spAutoFit/>
          </a:bodyPr>
          <a:lstStyle/>
          <a:p>
            <a:pPr algn="just">
              <a:lnSpc>
                <a:spcPct val="90000"/>
              </a:lnSpc>
            </a:pPr>
            <a:r>
              <a:rPr lang="en-US" sz="2400" b="0" dirty="0" smtClean="0"/>
              <a:t>The C++ programming language is an extension of the language C, </a:t>
            </a:r>
            <a:r>
              <a:rPr lang="en-US" sz="2400" b="0" dirty="0"/>
              <a:t>which was developed at Bell Labs in the early 1970s.  The primary reference manual for C was written by Brian Kernighan and Dennis Ritchie.</a:t>
            </a:r>
          </a:p>
        </p:txBody>
      </p:sp>
      <p:sp>
        <p:nvSpPr>
          <p:cNvPr id="518149" name="Text Box 5"/>
          <p:cNvSpPr txBox="1">
            <a:spLocks noChangeArrowheads="1"/>
          </p:cNvSpPr>
          <p:nvPr/>
        </p:nvSpPr>
        <p:spPr bwMode="auto">
          <a:xfrm>
            <a:off x="381000" y="3689350"/>
            <a:ext cx="5029200" cy="2425279"/>
          </a:xfrm>
          <a:prstGeom prst="rect">
            <a:avLst/>
          </a:prstGeom>
          <a:noFill/>
          <a:ln w="9525">
            <a:noFill/>
            <a:miter lim="800000"/>
            <a:headEnd/>
            <a:tailEnd/>
          </a:ln>
          <a:effectLst/>
        </p:spPr>
        <p:txBody>
          <a:bodyPr>
            <a:prstTxWarp prst="textNoShape">
              <a:avLst/>
            </a:prstTxWarp>
            <a:spAutoFit/>
          </a:bodyPr>
          <a:lstStyle/>
          <a:p>
            <a:pPr algn="just">
              <a:lnSpc>
                <a:spcPct val="90000"/>
              </a:lnSpc>
            </a:pPr>
            <a:r>
              <a:rPr lang="en-US" sz="2400" b="0" dirty="0"/>
              <a:t>On</a:t>
            </a:r>
            <a:r>
              <a:rPr lang="en-US" sz="2400" b="0" dirty="0" smtClean="0"/>
              <a:t> the first page of </a:t>
            </a:r>
            <a:r>
              <a:rPr lang="en-US" sz="2400" b="0" dirty="0"/>
              <a:t>their book, the authors suggest that the</a:t>
            </a:r>
            <a:r>
              <a:rPr lang="en-US" sz="2400" b="0" dirty="0" smtClean="0"/>
              <a:t> best way to begin </a:t>
            </a:r>
            <a:r>
              <a:rPr lang="en-US" sz="2400" b="0" dirty="0"/>
              <a:t>learning </a:t>
            </a:r>
            <a:r>
              <a:rPr lang="en-US" sz="2400" b="0" dirty="0" smtClean="0"/>
              <a:t>a new programming language </a:t>
            </a:r>
            <a:r>
              <a:rPr lang="en-US" sz="2400" b="0" dirty="0"/>
              <a:t>is to write a</a:t>
            </a:r>
            <a:r>
              <a:rPr lang="en-US" sz="2400" b="0" dirty="0" smtClean="0"/>
              <a:t> simple program </a:t>
            </a:r>
            <a:r>
              <a:rPr lang="en-US" sz="2400" b="0" dirty="0"/>
              <a:t>that prints the message “hello, world” on the display.  That advice remains sound today.</a:t>
            </a:r>
          </a:p>
        </p:txBody>
      </p:sp>
      <p:grpSp>
        <p:nvGrpSpPr>
          <p:cNvPr id="2" name="Group 6"/>
          <p:cNvGrpSpPr>
            <a:grpSpLocks/>
          </p:cNvGrpSpPr>
          <p:nvPr/>
        </p:nvGrpSpPr>
        <p:grpSpPr bwMode="auto">
          <a:xfrm>
            <a:off x="5624513" y="1638300"/>
            <a:ext cx="3338512" cy="4333875"/>
            <a:chOff x="3543" y="1190"/>
            <a:chExt cx="2103" cy="2730"/>
          </a:xfrm>
        </p:grpSpPr>
        <p:sp>
          <p:nvSpPr>
            <p:cNvPr id="518151" name="Rectangle 7"/>
            <p:cNvSpPr>
              <a:spLocks noChangeArrowheads="1"/>
            </p:cNvSpPr>
            <p:nvPr/>
          </p:nvSpPr>
          <p:spPr bwMode="auto">
            <a:xfrm>
              <a:off x="3543" y="1190"/>
              <a:ext cx="2103" cy="273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518152" name="Text Box 8"/>
            <p:cNvSpPr txBox="1">
              <a:spLocks noChangeArrowheads="1"/>
            </p:cNvSpPr>
            <p:nvPr/>
          </p:nvSpPr>
          <p:spPr bwMode="auto">
            <a:xfrm>
              <a:off x="3552" y="1564"/>
              <a:ext cx="2064" cy="1988"/>
            </a:xfrm>
            <a:prstGeom prst="rect">
              <a:avLst/>
            </a:prstGeom>
            <a:noFill/>
            <a:ln w="9525">
              <a:noFill/>
              <a:miter lim="800000"/>
              <a:headEnd/>
              <a:tailEnd/>
            </a:ln>
            <a:effectLst/>
          </p:spPr>
          <p:txBody>
            <a:bodyPr>
              <a:prstTxWarp prst="textNoShape">
                <a:avLst/>
              </a:prstTxWarp>
              <a:spAutoFit/>
            </a:bodyPr>
            <a:lstStyle/>
            <a:p>
              <a:pPr algn="just">
                <a:lnSpc>
                  <a:spcPct val="90000"/>
                </a:lnSpc>
                <a:spcAft>
                  <a:spcPct val="50000"/>
                </a:spcAft>
              </a:pPr>
              <a:r>
                <a:rPr lang="en-US" sz="1200" dirty="0"/>
                <a:t>1.1 Getting Started</a:t>
              </a:r>
            </a:p>
            <a:p>
              <a:pPr algn="just">
                <a:lnSpc>
                  <a:spcPct val="90000"/>
                </a:lnSpc>
                <a:spcAft>
                  <a:spcPct val="50000"/>
                </a:spcAft>
              </a:pPr>
              <a:r>
                <a:rPr lang="en-US" sz="1200" b="0" dirty="0">
                  <a:latin typeface="Courier New" charset="0"/>
                </a:rPr>
                <a:t>  </a:t>
              </a:r>
              <a:r>
                <a:rPr lang="en-US" sz="1200" b="0" dirty="0"/>
                <a:t>The only way to learn a new programming language is to write programs in it.  The first program to write is the same for all languages:</a:t>
              </a:r>
            </a:p>
            <a:p>
              <a:pPr algn="just">
                <a:lnSpc>
                  <a:spcPct val="90000"/>
                </a:lnSpc>
              </a:pPr>
              <a:r>
                <a:rPr lang="en-US" sz="1200" b="0" dirty="0"/>
                <a:t>      </a:t>
              </a:r>
              <a:r>
                <a:rPr lang="en-US" sz="1200" b="0" i="1" dirty="0"/>
                <a:t>Print the words</a:t>
              </a:r>
            </a:p>
            <a:p>
              <a:pPr algn="just">
                <a:lnSpc>
                  <a:spcPct val="90000"/>
                </a:lnSpc>
                <a:spcAft>
                  <a:spcPct val="50000"/>
                </a:spcAft>
              </a:pPr>
              <a:r>
                <a:rPr lang="en-US" sz="1200" b="0" i="1" dirty="0"/>
                <a:t>           </a:t>
              </a:r>
              <a:r>
                <a:rPr lang="en-US" sz="1000" b="1" dirty="0">
                  <a:latin typeface="Courier New" charset="0"/>
                </a:rPr>
                <a:t>hello, world</a:t>
              </a:r>
              <a:endParaRPr lang="en-US" sz="1200" b="1" dirty="0">
                <a:latin typeface="Courier New" charset="0"/>
              </a:endParaRPr>
            </a:p>
            <a:p>
              <a:pPr algn="just">
                <a:lnSpc>
                  <a:spcPct val="90000"/>
                </a:lnSpc>
                <a:spcAft>
                  <a:spcPct val="50000"/>
                </a:spcAft>
              </a:pPr>
              <a:r>
                <a:rPr lang="en-US" sz="1200" b="0" dirty="0"/>
                <a:t>This is the big hurdle; to leap over it you have to be able to create the program text somewhere, compile it, load it, run it, and find out where your output went.  With these mechanical details mastered, everything else is comparatively easy.</a:t>
              </a:r>
            </a:p>
            <a:p>
              <a:pPr algn="just">
                <a:lnSpc>
                  <a:spcPct val="90000"/>
                </a:lnSpc>
                <a:spcAft>
                  <a:spcPct val="50000"/>
                </a:spcAft>
              </a:pPr>
              <a:r>
                <a:rPr lang="en-US" sz="1200" b="0" dirty="0">
                  <a:latin typeface="Courier New" charset="0"/>
                </a:rPr>
                <a:t>   </a:t>
              </a:r>
              <a:r>
                <a:rPr lang="en-US" sz="1200" b="0" dirty="0"/>
                <a:t>In C, the program to print “</a:t>
              </a:r>
              <a:r>
                <a:rPr lang="en-US" sz="1000" b="1" dirty="0">
                  <a:latin typeface="Courier New" charset="0"/>
                </a:rPr>
                <a:t>hello, world</a:t>
              </a:r>
              <a:r>
                <a:rPr lang="en-US" sz="1200" b="0" dirty="0"/>
                <a:t>” is</a:t>
              </a:r>
            </a:p>
            <a:p>
              <a:pPr algn="just">
                <a:lnSpc>
                  <a:spcPct val="90000"/>
                </a:lnSpc>
                <a:spcAft>
                  <a:spcPct val="50000"/>
                </a:spcAft>
              </a:pPr>
              <a:r>
                <a:rPr lang="en-US" sz="1000" b="1" dirty="0">
                  <a:latin typeface="Courier New" charset="0"/>
                </a:rPr>
                <a:t>     #include &lt;</a:t>
              </a:r>
              <a:r>
                <a:rPr lang="en-US" sz="1000" b="1" dirty="0" err="1">
                  <a:latin typeface="Courier New" charset="0"/>
                </a:rPr>
                <a:t>stdio.h</a:t>
              </a:r>
              <a:r>
                <a:rPr lang="en-US" sz="1000" b="1" dirty="0">
                  <a:latin typeface="Courier New" charset="0"/>
                </a:rPr>
                <a:t>&gt;</a:t>
              </a:r>
            </a:p>
            <a:p>
              <a:pPr algn="just">
                <a:lnSpc>
                  <a:spcPct val="90000"/>
                </a:lnSpc>
              </a:pPr>
              <a:r>
                <a:rPr lang="en-US" sz="1000" b="1" dirty="0">
                  <a:latin typeface="Courier New" charset="0"/>
                </a:rPr>
                <a:t>     main() {</a:t>
              </a:r>
            </a:p>
            <a:p>
              <a:pPr algn="just">
                <a:lnSpc>
                  <a:spcPct val="90000"/>
                </a:lnSpc>
              </a:pPr>
              <a:r>
                <a:rPr lang="en-US" sz="1000" b="1" dirty="0">
                  <a:latin typeface="Courier New" charset="0"/>
                </a:rPr>
                <a:t>         </a:t>
              </a:r>
              <a:r>
                <a:rPr lang="en-US" sz="1000" b="1" dirty="0" err="1">
                  <a:latin typeface="Courier New" charset="0"/>
                </a:rPr>
                <a:t>printf("hello</a:t>
              </a:r>
              <a:r>
                <a:rPr lang="en-US" sz="1000" b="1" dirty="0">
                  <a:latin typeface="Courier New" charset="0"/>
                </a:rPr>
                <a:t>, world</a:t>
              </a:r>
              <a:r>
                <a:rPr lang="en-US" sz="1000" b="1" dirty="0" smtClean="0">
                  <a:latin typeface="Courier New" charset="0"/>
                </a:rPr>
                <a:t>" &lt;&lt; </a:t>
              </a:r>
              <a:r>
                <a:rPr lang="en-US" sz="1000" b="1" dirty="0" err="1" smtClean="0">
                  <a:latin typeface="Courier New" charset="0"/>
                </a:rPr>
                <a:t>endl</a:t>
              </a:r>
              <a:r>
                <a:rPr lang="en-US" sz="1000" b="1" dirty="0" smtClean="0">
                  <a:latin typeface="Courier New" charset="0"/>
                </a:rPr>
                <a:t>;</a:t>
              </a:r>
            </a:p>
            <a:p>
              <a:pPr algn="just">
                <a:lnSpc>
                  <a:spcPct val="90000"/>
                </a:lnSpc>
              </a:pPr>
              <a:r>
                <a:rPr lang="en-US" sz="1000" b="1" dirty="0">
                  <a:latin typeface="Courier New" charset="0"/>
                </a:rPr>
                <a:t>     }</a:t>
              </a:r>
              <a:endParaRPr lang="en-US" sz="1200" b="1"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18149">
                                            <p:txEl>
                                              <p:pRg st="0" end="0"/>
                                            </p:txEl>
                                          </p:spTgt>
                                        </p:tgtEl>
                                        <p:attrNameLst>
                                          <p:attrName>style.visibility</p:attrName>
                                        </p:attrNameLst>
                                      </p:cBhvr>
                                      <p:to>
                                        <p:strVal val="visible"/>
                                      </p:to>
                                    </p:set>
                                  </p:childTnLst>
                                </p:cTn>
                              </p:par>
                            </p:childTnLst>
                          </p:cTn>
                        </p:par>
                        <p:par>
                          <p:cTn id="7" fill="hold">
                            <p:stCondLst>
                              <p:cond delay="500"/>
                            </p:stCondLst>
                            <p:childTnLst>
                              <p:par>
                                <p:cTn id="8" presetID="10" presetClass="entr" presetSubtype="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8149" grpId="0" build="p" autoUpdateAnimBg="0"/>
    </p:bld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76200"/>
            <a:ext cx="9144000" cy="1143000"/>
          </a:xfrm>
          <a:noFill/>
        </p:spPr>
        <p:txBody>
          <a:bodyPr/>
          <a:lstStyle/>
          <a:p>
            <a:r>
              <a:rPr lang="en-US" sz="4000">
                <a:solidFill>
                  <a:srgbClr val="FF0000"/>
                </a:solidFill>
              </a:rPr>
              <a:t>Increment and Decrement Operators</a:t>
            </a:r>
            <a:endParaRPr lang="en-US">
              <a:solidFill>
                <a:schemeClr val="tx1"/>
              </a:solidFill>
            </a:endParaRPr>
          </a:p>
        </p:txBody>
      </p:sp>
      <p:grpSp>
        <p:nvGrpSpPr>
          <p:cNvPr id="2" name="Group 3"/>
          <p:cNvGrpSpPr>
            <a:grpSpLocks/>
          </p:cNvGrpSpPr>
          <p:nvPr/>
        </p:nvGrpSpPr>
        <p:grpSpPr bwMode="auto">
          <a:xfrm>
            <a:off x="482600" y="1219200"/>
            <a:ext cx="8128000" cy="1446213"/>
            <a:chOff x="304" y="768"/>
            <a:chExt cx="5120" cy="911"/>
          </a:xfrm>
        </p:grpSpPr>
        <p:sp>
          <p:nvSpPr>
            <p:cNvPr id="51211" name="Rectangle 4"/>
            <p:cNvSpPr>
              <a:spLocks noChangeArrowheads="1"/>
            </p:cNvSpPr>
            <p:nvPr/>
          </p:nvSpPr>
          <p:spPr bwMode="auto">
            <a:xfrm>
              <a:off x="304" y="768"/>
              <a:ext cx="5120" cy="76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Another important shorthand form that appears frequently in</a:t>
              </a:r>
              <a:r>
                <a:rPr lang="en-US" dirty="0" smtClean="0">
                  <a:solidFill>
                    <a:srgbClr val="000000"/>
                  </a:solidFill>
                  <a:latin typeface="Times New Roman" pitchFamily="1" charset="0"/>
                </a:rPr>
                <a:t> C++ </a:t>
              </a:r>
              <a:r>
                <a:rPr lang="en-US" dirty="0">
                  <a:solidFill>
                    <a:srgbClr val="000000"/>
                  </a:solidFill>
                  <a:latin typeface="Times New Roman" pitchFamily="1" charset="0"/>
                </a:rPr>
                <a:t>programs is the </a:t>
              </a:r>
              <a:r>
                <a:rPr lang="en-US" b="1" i="1" dirty="0">
                  <a:solidFill>
                    <a:srgbClr val="000000"/>
                  </a:solidFill>
                  <a:latin typeface="Times New Roman" pitchFamily="1" charset="0"/>
                </a:rPr>
                <a:t>increment operator</a:t>
              </a:r>
              <a:r>
                <a:rPr lang="en-US" i="1" dirty="0">
                  <a:solidFill>
                    <a:srgbClr val="000000"/>
                  </a:solidFill>
                  <a:latin typeface="Times New Roman" pitchFamily="1" charset="0"/>
                </a:rPr>
                <a:t>,</a:t>
              </a:r>
              <a:r>
                <a:rPr lang="en-US" dirty="0">
                  <a:solidFill>
                    <a:srgbClr val="000000"/>
                  </a:solidFill>
                  <a:latin typeface="Times New Roman" pitchFamily="1" charset="0"/>
                </a:rPr>
                <a:t> which is most commonly written immediately after a variable, like this:</a:t>
              </a:r>
            </a:p>
          </p:txBody>
        </p:sp>
        <p:sp>
          <p:nvSpPr>
            <p:cNvPr id="51212" name="Text Box 5"/>
            <p:cNvSpPr txBox="1">
              <a:spLocks noChangeArrowheads="1"/>
            </p:cNvSpPr>
            <p:nvPr/>
          </p:nvSpPr>
          <p:spPr bwMode="auto">
            <a:xfrm>
              <a:off x="912" y="1448"/>
              <a:ext cx="4512" cy="231"/>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b="1">
                  <a:solidFill>
                    <a:srgbClr val="000000"/>
                  </a:solidFill>
                  <a:latin typeface="Courier New" pitchFamily="1" charset="0"/>
                </a:rPr>
                <a:t>x++;</a:t>
              </a:r>
            </a:p>
          </p:txBody>
        </p:sp>
      </p:grpSp>
      <p:grpSp>
        <p:nvGrpSpPr>
          <p:cNvPr id="3" name="Group 6"/>
          <p:cNvGrpSpPr>
            <a:grpSpLocks/>
          </p:cNvGrpSpPr>
          <p:nvPr/>
        </p:nvGrpSpPr>
        <p:grpSpPr bwMode="auto">
          <a:xfrm>
            <a:off x="482600" y="2781300"/>
            <a:ext cx="8280400" cy="2081213"/>
            <a:chOff x="304" y="1752"/>
            <a:chExt cx="5216" cy="1311"/>
          </a:xfrm>
        </p:grpSpPr>
        <p:sp>
          <p:nvSpPr>
            <p:cNvPr id="51207" name="Rectangle 7"/>
            <p:cNvSpPr>
              <a:spLocks noChangeArrowheads="1"/>
            </p:cNvSpPr>
            <p:nvPr/>
          </p:nvSpPr>
          <p:spPr bwMode="auto">
            <a:xfrm>
              <a:off x="304" y="1752"/>
              <a:ext cx="5216" cy="296"/>
            </a:xfrm>
            <a:prstGeom prst="rect">
              <a:avLst/>
            </a:prstGeom>
            <a:noFill/>
            <a:ln w="9525">
              <a:noFill/>
              <a:miter lim="800000"/>
              <a:headEnd/>
              <a:tailEnd/>
            </a:ln>
          </p:spPr>
          <p:txBody>
            <a:bodyPr>
              <a:prstTxWarp prst="textNoShape">
                <a:avLst/>
              </a:prstTxWarp>
            </a:bodyPr>
            <a:lstStyle/>
            <a:p>
              <a:pPr marL="347472" algn="just">
                <a:lnSpc>
                  <a:spcPct val="85000"/>
                </a:lnSpc>
                <a:spcAft>
                  <a:spcPct val="50000"/>
                </a:spcAft>
              </a:pPr>
              <a:r>
                <a:rPr lang="en-US" dirty="0" smtClean="0">
                  <a:solidFill>
                    <a:srgbClr val="000000"/>
                  </a:solidFill>
                  <a:latin typeface="Times New Roman" pitchFamily="1" charset="0"/>
                </a:rPr>
                <a:t>The </a:t>
              </a:r>
              <a:r>
                <a:rPr lang="en-US" dirty="0">
                  <a:solidFill>
                    <a:srgbClr val="000000"/>
                  </a:solidFill>
                  <a:latin typeface="Times New Roman" pitchFamily="1" charset="0"/>
                </a:rPr>
                <a:t>effect of this statement is to add one to the value of </a:t>
              </a:r>
              <a:r>
                <a:rPr lang="en-US" sz="2000" b="1" dirty="0" err="1">
                  <a:solidFill>
                    <a:srgbClr val="000000"/>
                  </a:solidFill>
                  <a:latin typeface="Courier New" pitchFamily="1" charset="0"/>
                </a:rPr>
                <a:t>x</a:t>
              </a:r>
              <a:r>
                <a:rPr lang="en-US" dirty="0">
                  <a:solidFill>
                    <a:srgbClr val="000000"/>
                  </a:solidFill>
                  <a:latin typeface="Times New Roman" pitchFamily="1" charset="0"/>
                </a:rPr>
                <a:t>, which means that this statement is equivalent to</a:t>
              </a:r>
            </a:p>
          </p:txBody>
        </p:sp>
        <p:sp>
          <p:nvSpPr>
            <p:cNvPr id="51208" name="Text Box 8"/>
            <p:cNvSpPr txBox="1">
              <a:spLocks noChangeArrowheads="1"/>
            </p:cNvSpPr>
            <p:nvPr/>
          </p:nvSpPr>
          <p:spPr bwMode="auto">
            <a:xfrm>
              <a:off x="912" y="2248"/>
              <a:ext cx="4512" cy="231"/>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b="1">
                  <a:solidFill>
                    <a:srgbClr val="000000"/>
                  </a:solidFill>
                  <a:latin typeface="Courier New" pitchFamily="1" charset="0"/>
                </a:rPr>
                <a:t>x += 1;</a:t>
              </a:r>
            </a:p>
          </p:txBody>
        </p:sp>
        <p:sp>
          <p:nvSpPr>
            <p:cNvPr id="51209" name="Rectangle 9"/>
            <p:cNvSpPr>
              <a:spLocks noChangeArrowheads="1"/>
            </p:cNvSpPr>
            <p:nvPr/>
          </p:nvSpPr>
          <p:spPr bwMode="auto">
            <a:xfrm>
              <a:off x="304" y="2552"/>
              <a:ext cx="5216" cy="296"/>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pPr>
              <a:r>
                <a:rPr lang="en-US">
                  <a:solidFill>
                    <a:srgbClr val="000000"/>
                  </a:solidFill>
                  <a:latin typeface="Times New Roman" pitchFamily="1" charset="0"/>
                </a:rPr>
                <a:t>	or in an even longer form</a:t>
              </a:r>
            </a:p>
          </p:txBody>
        </p:sp>
        <p:sp>
          <p:nvSpPr>
            <p:cNvPr id="51210" name="Text Box 10"/>
            <p:cNvSpPr txBox="1">
              <a:spLocks noChangeArrowheads="1"/>
            </p:cNvSpPr>
            <p:nvPr/>
          </p:nvSpPr>
          <p:spPr bwMode="auto">
            <a:xfrm>
              <a:off x="912" y="2832"/>
              <a:ext cx="4512" cy="231"/>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b="1">
                  <a:solidFill>
                    <a:srgbClr val="000000"/>
                  </a:solidFill>
                  <a:latin typeface="Courier New" pitchFamily="1" charset="0"/>
                </a:rPr>
                <a:t>x = x + 1;</a:t>
              </a:r>
            </a:p>
          </p:txBody>
        </p:sp>
      </p:grpSp>
      <p:sp>
        <p:nvSpPr>
          <p:cNvPr id="520203" name="Rectangle 11"/>
          <p:cNvSpPr>
            <a:spLocks noChangeArrowheads="1"/>
          </p:cNvSpPr>
          <p:nvPr/>
        </p:nvSpPr>
        <p:spPr bwMode="auto">
          <a:xfrm>
            <a:off x="482600" y="4991100"/>
            <a:ext cx="8128000" cy="800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The </a:t>
            </a:r>
            <a:r>
              <a:rPr lang="en-US" sz="2000" b="1">
                <a:solidFill>
                  <a:srgbClr val="000000"/>
                </a:solidFill>
                <a:latin typeface="Courier New" pitchFamily="1" charset="0"/>
              </a:rPr>
              <a:t>--</a:t>
            </a:r>
            <a:r>
              <a:rPr lang="en-US">
                <a:solidFill>
                  <a:srgbClr val="000000"/>
                </a:solidFill>
                <a:latin typeface="Times New Roman" pitchFamily="1" charset="0"/>
              </a:rPr>
              <a:t> operator (which is called the </a:t>
            </a:r>
            <a:r>
              <a:rPr lang="en-US" b="1" i="1">
                <a:solidFill>
                  <a:srgbClr val="000000"/>
                </a:solidFill>
                <a:latin typeface="Times New Roman" pitchFamily="1" charset="0"/>
              </a:rPr>
              <a:t>decrement operator</a:t>
            </a:r>
            <a:r>
              <a:rPr lang="en-US">
                <a:solidFill>
                  <a:srgbClr val="000000"/>
                </a:solidFill>
                <a:latin typeface="Times New Roman" pitchFamily="1" charset="0"/>
              </a:rPr>
              <a:t>) is similar but subtracts one instead of adding one.</a:t>
            </a:r>
          </a:p>
        </p:txBody>
      </p:sp>
      <p:sp>
        <p:nvSpPr>
          <p:cNvPr id="520204" name="Rectangle 12"/>
          <p:cNvSpPr>
            <a:spLocks noChangeArrowheads="1"/>
          </p:cNvSpPr>
          <p:nvPr/>
        </p:nvSpPr>
        <p:spPr bwMode="auto">
          <a:xfrm>
            <a:off x="482600" y="5765800"/>
            <a:ext cx="8128000" cy="800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The </a:t>
            </a:r>
            <a:r>
              <a:rPr lang="en-US" sz="2000" b="1">
                <a:solidFill>
                  <a:srgbClr val="000000"/>
                </a:solidFill>
                <a:latin typeface="Courier New" pitchFamily="1" charset="0"/>
              </a:rPr>
              <a:t>++</a:t>
            </a:r>
            <a:r>
              <a:rPr lang="en-US">
                <a:solidFill>
                  <a:srgbClr val="000000"/>
                </a:solidFill>
                <a:latin typeface="Times New Roman" pitchFamily="1" charset="0"/>
              </a:rPr>
              <a:t> and </a:t>
            </a:r>
            <a:r>
              <a:rPr lang="en-US" sz="2000" b="1">
                <a:solidFill>
                  <a:srgbClr val="000000"/>
                </a:solidFill>
                <a:latin typeface="Courier New" pitchFamily="1" charset="0"/>
              </a:rPr>
              <a:t>--</a:t>
            </a:r>
            <a:r>
              <a:rPr lang="en-US">
                <a:solidFill>
                  <a:srgbClr val="000000"/>
                </a:solidFill>
                <a:latin typeface="Times New Roman" pitchFamily="1" charset="0"/>
              </a:rPr>
              <a:t> operators are more complicated than shown here, but it makes sense to defer the details until Chapter 11.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2020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52020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0203" grpId="0" build="p" autoUpdateAnimBg="0"/>
      <p:bldP spid="520204" grpId="0" build="p" autoUpdateAnimBg="0"/>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Statement Types in</a:t>
            </a:r>
            <a:r>
              <a:rPr lang="en-US" sz="4000" dirty="0" smtClean="0">
                <a:solidFill>
                  <a:srgbClr val="FF0000"/>
                </a:solidFill>
                <a:ea typeface="ＭＳ Ｐゴシック" pitchFamily="1" charset="-128"/>
                <a:cs typeface="ＭＳ Ｐゴシック" pitchFamily="1" charset="-128"/>
              </a:rPr>
              <a:t> C++</a:t>
            </a:r>
            <a:endParaRPr lang="en-US" dirty="0">
              <a:solidFill>
                <a:schemeClr val="tx1"/>
              </a:solidFill>
              <a:ea typeface="ＭＳ Ｐゴシック" pitchFamily="1" charset="-128"/>
              <a:cs typeface="ＭＳ Ｐゴシック" pitchFamily="1" charset="-128"/>
            </a:endParaRPr>
          </a:p>
        </p:txBody>
      </p:sp>
      <p:sp>
        <p:nvSpPr>
          <p:cNvPr id="499716" name="Rectangle 4"/>
          <p:cNvSpPr>
            <a:spLocks noChangeArrowheads="1"/>
          </p:cNvSpPr>
          <p:nvPr/>
        </p:nvSpPr>
        <p:spPr bwMode="auto">
          <a:xfrm>
            <a:off x="492125" y="1220137"/>
            <a:ext cx="8128000" cy="42672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0000"/>
              </a:spcAft>
              <a:buFontTx/>
              <a:buChar char="•"/>
            </a:pPr>
            <a:r>
              <a:rPr lang="en-US" dirty="0">
                <a:solidFill>
                  <a:srgbClr val="000000"/>
                </a:solidFill>
                <a:latin typeface="Times New Roman" pitchFamily="1" charset="0"/>
              </a:rPr>
              <a:t>Statements in</a:t>
            </a:r>
            <a:r>
              <a:rPr lang="en-US" dirty="0" smtClean="0">
                <a:solidFill>
                  <a:srgbClr val="000000"/>
                </a:solidFill>
                <a:latin typeface="Times New Roman" pitchFamily="1" charset="0"/>
              </a:rPr>
              <a:t> C++ </a:t>
            </a:r>
            <a:r>
              <a:rPr lang="en-US" dirty="0">
                <a:solidFill>
                  <a:srgbClr val="000000"/>
                </a:solidFill>
                <a:latin typeface="Times New Roman" pitchFamily="1" charset="0"/>
              </a:rPr>
              <a:t>fall into three basic types:</a:t>
            </a:r>
          </a:p>
          <a:p>
            <a:pPr marL="742950" lvl="1" indent="-285750" algn="just">
              <a:lnSpc>
                <a:spcPct val="85000"/>
              </a:lnSpc>
              <a:spcAft>
                <a:spcPct val="2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Simple statements</a:t>
            </a:r>
          </a:p>
          <a:p>
            <a:pPr marL="742950" lvl="1" indent="-285750" algn="just">
              <a:lnSpc>
                <a:spcPct val="85000"/>
              </a:lnSpc>
              <a:spcAft>
                <a:spcPct val="2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Compound statements</a:t>
            </a:r>
          </a:p>
          <a:p>
            <a:pPr marL="742950" lvl="1" indent="-285750" algn="just">
              <a:lnSpc>
                <a:spcPct val="85000"/>
              </a:lnSpc>
              <a:spcAft>
                <a:spcPct val="5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Control statements</a:t>
            </a:r>
          </a:p>
          <a:p>
            <a:pPr marL="342900" indent="-342900" algn="just">
              <a:lnSpc>
                <a:spcPct val="85000"/>
              </a:lnSpc>
              <a:spcAft>
                <a:spcPct val="50000"/>
              </a:spcAft>
              <a:buFontTx/>
              <a:buChar char="•"/>
            </a:pPr>
            <a:r>
              <a:rPr lang="en-US" i="1" dirty="0">
                <a:solidFill>
                  <a:srgbClr val="000000"/>
                </a:solidFill>
                <a:latin typeface="Times New Roman" pitchFamily="1" charset="0"/>
              </a:rPr>
              <a:t>S</a:t>
            </a:r>
            <a:r>
              <a:rPr lang="en-US" b="1" i="1" dirty="0">
                <a:solidFill>
                  <a:srgbClr val="000000"/>
                </a:solidFill>
                <a:latin typeface="Times New Roman" pitchFamily="1" charset="0"/>
              </a:rPr>
              <a:t>imple statements</a:t>
            </a:r>
            <a:r>
              <a:rPr lang="en-US" dirty="0">
                <a:solidFill>
                  <a:srgbClr val="000000"/>
                </a:solidFill>
                <a:latin typeface="Times New Roman" pitchFamily="1" charset="0"/>
              </a:rPr>
              <a:t> are formed by adding a semicolon to the end of a</a:t>
            </a:r>
            <a:r>
              <a:rPr lang="en-US" dirty="0" smtClean="0">
                <a:solidFill>
                  <a:srgbClr val="000000"/>
                </a:solidFill>
                <a:latin typeface="Times New Roman" pitchFamily="1" charset="0"/>
              </a:rPr>
              <a:t> C++ </a:t>
            </a:r>
            <a:r>
              <a:rPr lang="en-US" dirty="0">
                <a:solidFill>
                  <a:srgbClr val="000000"/>
                </a:solidFill>
                <a:latin typeface="Times New Roman" pitchFamily="1" charset="0"/>
              </a:rPr>
              <a:t>expression.</a:t>
            </a:r>
          </a:p>
          <a:p>
            <a:pPr marL="342900" indent="-342900" algn="just">
              <a:lnSpc>
                <a:spcPct val="85000"/>
              </a:lnSpc>
              <a:spcAft>
                <a:spcPct val="50000"/>
              </a:spcAft>
              <a:buFontTx/>
              <a:buChar char="•"/>
            </a:pPr>
            <a:r>
              <a:rPr lang="en-US" i="1" dirty="0">
                <a:solidFill>
                  <a:srgbClr val="000000"/>
                </a:solidFill>
                <a:latin typeface="Times New Roman" pitchFamily="1" charset="0"/>
              </a:rPr>
              <a:t>C</a:t>
            </a:r>
            <a:r>
              <a:rPr lang="en-US" b="1" i="1" dirty="0">
                <a:solidFill>
                  <a:srgbClr val="000000"/>
                </a:solidFill>
                <a:latin typeface="Times New Roman" pitchFamily="1" charset="0"/>
              </a:rPr>
              <a:t>ompound statements</a:t>
            </a:r>
            <a:r>
              <a:rPr lang="en-US" dirty="0">
                <a:solidFill>
                  <a:srgbClr val="000000"/>
                </a:solidFill>
                <a:latin typeface="Times New Roman" pitchFamily="1" charset="0"/>
              </a:rPr>
              <a:t> (also called </a:t>
            </a:r>
            <a:r>
              <a:rPr lang="en-US" b="1" i="1" dirty="0">
                <a:solidFill>
                  <a:srgbClr val="000000"/>
                </a:solidFill>
                <a:latin typeface="Times New Roman" pitchFamily="1" charset="0"/>
              </a:rPr>
              <a:t>blocks</a:t>
            </a:r>
            <a:r>
              <a:rPr lang="en-US" dirty="0">
                <a:solidFill>
                  <a:srgbClr val="000000"/>
                </a:solidFill>
                <a:latin typeface="Times New Roman" pitchFamily="1" charset="0"/>
              </a:rPr>
              <a:t>) are sequences of statements enclosed in curly braces.</a:t>
            </a:r>
          </a:p>
          <a:p>
            <a:pPr marL="342900" indent="-342900" algn="just">
              <a:lnSpc>
                <a:spcPct val="85000"/>
              </a:lnSpc>
              <a:spcAft>
                <a:spcPct val="15000"/>
              </a:spcAft>
              <a:buFontTx/>
              <a:buChar char="•"/>
            </a:pPr>
            <a:r>
              <a:rPr lang="en-US" b="1" i="1" dirty="0">
                <a:solidFill>
                  <a:srgbClr val="000000"/>
                </a:solidFill>
                <a:latin typeface="Times New Roman" pitchFamily="1" charset="0"/>
              </a:rPr>
              <a:t>Control statements</a:t>
            </a:r>
            <a:r>
              <a:rPr lang="en-US" dirty="0">
                <a:solidFill>
                  <a:srgbClr val="000000"/>
                </a:solidFill>
                <a:latin typeface="Times New Roman" pitchFamily="1" charset="0"/>
              </a:rPr>
              <a:t> fall into two categories:</a:t>
            </a:r>
          </a:p>
          <a:p>
            <a:pPr marL="742950" lvl="1" indent="-285750" algn="just">
              <a:lnSpc>
                <a:spcPct val="85000"/>
              </a:lnSpc>
              <a:spcAft>
                <a:spcPct val="10000"/>
              </a:spcAft>
              <a:buFontTx/>
              <a:buChar char="–"/>
            </a:pPr>
            <a:r>
              <a:rPr lang="en-US" sz="2200" b="1" i="1" dirty="0">
                <a:solidFill>
                  <a:srgbClr val="000000"/>
                </a:solidFill>
                <a:latin typeface="Times New Roman" pitchFamily="1" charset="0"/>
                <a:ea typeface="ＭＳ Ｐゴシック" pitchFamily="1" charset="-128"/>
                <a:cs typeface="ＭＳ Ｐゴシック" pitchFamily="1" charset="-128"/>
              </a:rPr>
              <a:t>Conditional statements</a:t>
            </a:r>
            <a:r>
              <a:rPr lang="en-US" sz="2200" dirty="0">
                <a:solidFill>
                  <a:srgbClr val="000000"/>
                </a:solidFill>
                <a:latin typeface="Times New Roman" pitchFamily="1" charset="0"/>
                <a:ea typeface="ＭＳ Ｐゴシック" pitchFamily="1" charset="-128"/>
                <a:cs typeface="ＭＳ Ｐゴシック" pitchFamily="1" charset="-128"/>
              </a:rPr>
              <a:t> that specify some kind of test</a:t>
            </a:r>
          </a:p>
          <a:p>
            <a:pPr marL="742950" lvl="1" indent="-285750" algn="just">
              <a:lnSpc>
                <a:spcPct val="85000"/>
              </a:lnSpc>
              <a:spcAft>
                <a:spcPct val="10000"/>
              </a:spcAft>
              <a:buFontTx/>
              <a:buChar char="–"/>
            </a:pPr>
            <a:r>
              <a:rPr lang="en-US" sz="2200" b="1" i="1" dirty="0">
                <a:solidFill>
                  <a:srgbClr val="000000"/>
                </a:solidFill>
                <a:latin typeface="Times New Roman" pitchFamily="1" charset="0"/>
                <a:ea typeface="ＭＳ Ｐゴシック" pitchFamily="1" charset="-128"/>
                <a:cs typeface="ＭＳ Ｐゴシック" pitchFamily="1" charset="-128"/>
              </a:rPr>
              <a:t>Iterative statements</a:t>
            </a:r>
            <a:r>
              <a:rPr lang="en-US" sz="2200" dirty="0">
                <a:solidFill>
                  <a:srgbClr val="000000"/>
                </a:solidFill>
                <a:latin typeface="Times New Roman" pitchFamily="1" charset="0"/>
                <a:ea typeface="ＭＳ Ｐゴシック" pitchFamily="1" charset="-128"/>
                <a:cs typeface="ＭＳ Ｐゴシック" pitchFamily="1" charset="-128"/>
              </a:rPr>
              <a:t> that specify repetition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99716">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99716">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499716">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499716">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49971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9716" grpId="0" build="p" bldLvl="2" autoUpdateAnimBg="0"/>
    </p:bld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Boolean</a:t>
            </a:r>
            <a:r>
              <a:rPr lang="en-US" sz="4000" dirty="0" smtClean="0">
                <a:solidFill>
                  <a:srgbClr val="FF0000"/>
                </a:solidFill>
                <a:ea typeface="ＭＳ Ｐゴシック" pitchFamily="1" charset="-128"/>
                <a:cs typeface="ＭＳ Ｐゴシック" pitchFamily="1" charset="-128"/>
              </a:rPr>
              <a:t> Expressions</a:t>
            </a:r>
            <a:endParaRPr lang="en-US" dirty="0">
              <a:solidFill>
                <a:schemeClr val="tx1"/>
              </a:solidFill>
              <a:ea typeface="ＭＳ Ｐゴシック" pitchFamily="1" charset="-128"/>
              <a:cs typeface="ＭＳ Ｐゴシック" pitchFamily="1" charset="-128"/>
            </a:endParaRPr>
          </a:p>
        </p:txBody>
      </p:sp>
      <p:sp>
        <p:nvSpPr>
          <p:cNvPr id="34819" name="Rectangle 3"/>
          <p:cNvSpPr>
            <a:spLocks noChangeArrowheads="1"/>
          </p:cNvSpPr>
          <p:nvPr/>
        </p:nvSpPr>
        <p:spPr bwMode="auto">
          <a:xfrm>
            <a:off x="482600" y="1069397"/>
            <a:ext cx="8128000" cy="1054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The operators used with the </a:t>
            </a:r>
            <a:r>
              <a:rPr lang="en-US" sz="2000" b="1">
                <a:solidFill>
                  <a:srgbClr val="000000"/>
                </a:solidFill>
                <a:latin typeface="Courier New" pitchFamily="1" charset="0"/>
              </a:rPr>
              <a:t>boolean</a:t>
            </a:r>
            <a:r>
              <a:rPr lang="en-US">
                <a:solidFill>
                  <a:srgbClr val="000000"/>
                </a:solidFill>
                <a:latin typeface="Times New Roman" pitchFamily="1" charset="0"/>
              </a:rPr>
              <a:t> data type fall into two categories: </a:t>
            </a:r>
            <a:r>
              <a:rPr lang="en-US" b="1" i="1">
                <a:solidFill>
                  <a:srgbClr val="000000"/>
                </a:solidFill>
                <a:latin typeface="Times New Roman" pitchFamily="1" charset="0"/>
              </a:rPr>
              <a:t>relational operators</a:t>
            </a:r>
            <a:r>
              <a:rPr lang="en-US">
                <a:solidFill>
                  <a:srgbClr val="000000"/>
                </a:solidFill>
                <a:latin typeface="Times New Roman" pitchFamily="1" charset="0"/>
              </a:rPr>
              <a:t> and </a:t>
            </a:r>
            <a:r>
              <a:rPr lang="en-US" b="1" i="1">
                <a:solidFill>
                  <a:srgbClr val="000000"/>
                </a:solidFill>
                <a:latin typeface="Times New Roman" pitchFamily="1" charset="0"/>
              </a:rPr>
              <a:t>logical operators</a:t>
            </a:r>
            <a:r>
              <a:rPr lang="en-US" i="1">
                <a:solidFill>
                  <a:srgbClr val="000000"/>
                </a:solidFill>
                <a:latin typeface="Times New Roman" pitchFamily="1" charset="0"/>
              </a:rPr>
              <a:t>.</a:t>
            </a:r>
            <a:endParaRPr lang="en-US">
              <a:solidFill>
                <a:srgbClr val="000000"/>
              </a:solidFill>
              <a:latin typeface="Times New Roman" pitchFamily="1" charset="0"/>
            </a:endParaRPr>
          </a:p>
        </p:txBody>
      </p:sp>
      <p:grpSp>
        <p:nvGrpSpPr>
          <p:cNvPr id="2" name="Group 4"/>
          <p:cNvGrpSpPr>
            <a:grpSpLocks/>
          </p:cNvGrpSpPr>
          <p:nvPr/>
        </p:nvGrpSpPr>
        <p:grpSpPr bwMode="auto">
          <a:xfrm>
            <a:off x="482600" y="1844676"/>
            <a:ext cx="8137525" cy="2892426"/>
            <a:chOff x="304" y="1162"/>
            <a:chExt cx="5126" cy="1822"/>
          </a:xfrm>
        </p:grpSpPr>
        <p:sp>
          <p:nvSpPr>
            <p:cNvPr id="34833" name="Rectangle 5"/>
            <p:cNvSpPr>
              <a:spLocks noChangeArrowheads="1"/>
            </p:cNvSpPr>
            <p:nvPr/>
          </p:nvSpPr>
          <p:spPr bwMode="auto">
            <a:xfrm>
              <a:off x="816" y="1681"/>
              <a:ext cx="4272" cy="768"/>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4834" name="Rectangle 6"/>
            <p:cNvSpPr>
              <a:spLocks noChangeArrowheads="1"/>
            </p:cNvSpPr>
            <p:nvPr/>
          </p:nvSpPr>
          <p:spPr bwMode="auto">
            <a:xfrm>
              <a:off x="310" y="1162"/>
              <a:ext cx="5120" cy="48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dirty="0">
                  <a:solidFill>
                    <a:srgbClr val="000000"/>
                  </a:solidFill>
                  <a:latin typeface="Times New Roman" pitchFamily="1" charset="0"/>
                </a:rPr>
                <a:t>There are six relational operators that compare values of other types and produce a </a:t>
              </a:r>
              <a:r>
                <a:rPr lang="en-US" sz="2000" b="1" dirty="0" err="1">
                  <a:solidFill>
                    <a:srgbClr val="000000"/>
                  </a:solidFill>
                  <a:latin typeface="Courier New" pitchFamily="1" charset="0"/>
                </a:rPr>
                <a:t>boolean</a:t>
              </a:r>
              <a:r>
                <a:rPr lang="en-US" dirty="0">
                  <a:solidFill>
                    <a:srgbClr val="000000"/>
                  </a:solidFill>
                  <a:latin typeface="Times New Roman" pitchFamily="1" charset="0"/>
                </a:rPr>
                <a:t> result:</a:t>
              </a:r>
            </a:p>
          </p:txBody>
        </p:sp>
        <p:sp>
          <p:nvSpPr>
            <p:cNvPr id="34835" name="Rectangle 7"/>
            <p:cNvSpPr>
              <a:spLocks noChangeArrowheads="1"/>
            </p:cNvSpPr>
            <p:nvPr/>
          </p:nvSpPr>
          <p:spPr bwMode="auto">
            <a:xfrm>
              <a:off x="864" y="1668"/>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r>
                <a:rPr lang="en-US" sz="400" b="1">
                  <a:solidFill>
                    <a:srgbClr val="000000"/>
                  </a:solidFill>
                  <a:latin typeface="Courier New" pitchFamily="1" charset="0"/>
                </a:rPr>
                <a:t> </a:t>
              </a:r>
              <a:r>
                <a:rPr lang="en-US" sz="2000" b="1">
                  <a:solidFill>
                    <a:srgbClr val="000000"/>
                  </a:solidFill>
                  <a:latin typeface="Courier New" pitchFamily="1" charset="0"/>
                </a:rPr>
                <a:t>=</a:t>
              </a:r>
            </a:p>
          </p:txBody>
        </p:sp>
        <p:sp>
          <p:nvSpPr>
            <p:cNvPr id="34836" name="Text Box 8"/>
            <p:cNvSpPr txBox="1">
              <a:spLocks noChangeArrowheads="1"/>
            </p:cNvSpPr>
            <p:nvPr/>
          </p:nvSpPr>
          <p:spPr bwMode="auto">
            <a:xfrm>
              <a:off x="1224" y="1657"/>
              <a:ext cx="1008"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Equals</a:t>
              </a:r>
              <a:endParaRPr lang="en-US">
                <a:solidFill>
                  <a:srgbClr val="000000"/>
                </a:solidFill>
                <a:latin typeface="Times New Roman" pitchFamily="1" charset="0"/>
              </a:endParaRPr>
            </a:p>
          </p:txBody>
        </p:sp>
        <p:sp>
          <p:nvSpPr>
            <p:cNvPr id="34837" name="Rectangle 9"/>
            <p:cNvSpPr>
              <a:spLocks noChangeArrowheads="1"/>
            </p:cNvSpPr>
            <p:nvPr/>
          </p:nvSpPr>
          <p:spPr bwMode="auto">
            <a:xfrm>
              <a:off x="864" y="1916"/>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&lt;</a:t>
              </a:r>
              <a:endParaRPr lang="en-US" sz="2200" b="1">
                <a:solidFill>
                  <a:srgbClr val="000000"/>
                </a:solidFill>
                <a:latin typeface="Courier New" pitchFamily="1" charset="0"/>
              </a:endParaRPr>
            </a:p>
          </p:txBody>
        </p:sp>
        <p:sp>
          <p:nvSpPr>
            <p:cNvPr id="34838" name="Text Box 10"/>
            <p:cNvSpPr txBox="1">
              <a:spLocks noChangeArrowheads="1"/>
            </p:cNvSpPr>
            <p:nvPr/>
          </p:nvSpPr>
          <p:spPr bwMode="auto">
            <a:xfrm>
              <a:off x="1224" y="1905"/>
              <a:ext cx="1008"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Less than</a:t>
              </a:r>
            </a:p>
          </p:txBody>
        </p:sp>
        <p:sp>
          <p:nvSpPr>
            <p:cNvPr id="34839" name="Rectangle 11"/>
            <p:cNvSpPr>
              <a:spLocks noChangeArrowheads="1"/>
            </p:cNvSpPr>
            <p:nvPr/>
          </p:nvSpPr>
          <p:spPr bwMode="auto">
            <a:xfrm>
              <a:off x="2784" y="1668"/>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4840" name="Text Box 12"/>
            <p:cNvSpPr txBox="1">
              <a:spLocks noChangeArrowheads="1"/>
            </p:cNvSpPr>
            <p:nvPr/>
          </p:nvSpPr>
          <p:spPr bwMode="auto">
            <a:xfrm>
              <a:off x="3144" y="1657"/>
              <a:ext cx="1296"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Not equals</a:t>
              </a:r>
              <a:endParaRPr lang="en-US">
                <a:solidFill>
                  <a:srgbClr val="000000"/>
                </a:solidFill>
                <a:latin typeface="Times New Roman" pitchFamily="1" charset="0"/>
              </a:endParaRPr>
            </a:p>
          </p:txBody>
        </p:sp>
        <p:sp>
          <p:nvSpPr>
            <p:cNvPr id="34841" name="Rectangle 13"/>
            <p:cNvSpPr>
              <a:spLocks noChangeArrowheads="1"/>
            </p:cNvSpPr>
            <p:nvPr/>
          </p:nvSpPr>
          <p:spPr bwMode="auto">
            <a:xfrm>
              <a:off x="2784" y="1916"/>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&lt;=</a:t>
              </a:r>
            </a:p>
          </p:txBody>
        </p:sp>
        <p:sp>
          <p:nvSpPr>
            <p:cNvPr id="34842" name="Text Box 14"/>
            <p:cNvSpPr txBox="1">
              <a:spLocks noChangeArrowheads="1"/>
            </p:cNvSpPr>
            <p:nvPr/>
          </p:nvSpPr>
          <p:spPr bwMode="auto">
            <a:xfrm>
              <a:off x="3144" y="1905"/>
              <a:ext cx="1968"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Less than or equal to</a:t>
              </a:r>
            </a:p>
          </p:txBody>
        </p:sp>
        <p:sp>
          <p:nvSpPr>
            <p:cNvPr id="34843" name="Rectangle 15"/>
            <p:cNvSpPr>
              <a:spLocks noChangeArrowheads="1"/>
            </p:cNvSpPr>
            <p:nvPr/>
          </p:nvSpPr>
          <p:spPr bwMode="auto">
            <a:xfrm>
              <a:off x="2784" y="2169"/>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&gt;=</a:t>
              </a:r>
              <a:endParaRPr lang="en-US" sz="2200" b="1">
                <a:solidFill>
                  <a:srgbClr val="000000"/>
                </a:solidFill>
                <a:latin typeface="Courier New" pitchFamily="1" charset="0"/>
              </a:endParaRPr>
            </a:p>
          </p:txBody>
        </p:sp>
        <p:sp>
          <p:nvSpPr>
            <p:cNvPr id="34844" name="Text Box 16"/>
            <p:cNvSpPr txBox="1">
              <a:spLocks noChangeArrowheads="1"/>
            </p:cNvSpPr>
            <p:nvPr/>
          </p:nvSpPr>
          <p:spPr bwMode="auto">
            <a:xfrm>
              <a:off x="3144" y="2158"/>
              <a:ext cx="2016"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Greater than or equal to</a:t>
              </a:r>
            </a:p>
          </p:txBody>
        </p:sp>
        <p:sp>
          <p:nvSpPr>
            <p:cNvPr id="34845" name="Rectangle 17"/>
            <p:cNvSpPr>
              <a:spLocks noChangeArrowheads="1"/>
            </p:cNvSpPr>
            <p:nvPr/>
          </p:nvSpPr>
          <p:spPr bwMode="auto">
            <a:xfrm>
              <a:off x="864" y="2172"/>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&gt;</a:t>
              </a:r>
              <a:endParaRPr lang="en-US" sz="2200" b="1">
                <a:solidFill>
                  <a:srgbClr val="000000"/>
                </a:solidFill>
                <a:latin typeface="Courier New" pitchFamily="1" charset="0"/>
              </a:endParaRPr>
            </a:p>
          </p:txBody>
        </p:sp>
        <p:sp>
          <p:nvSpPr>
            <p:cNvPr id="34846" name="Text Box 18"/>
            <p:cNvSpPr txBox="1">
              <a:spLocks noChangeArrowheads="1"/>
            </p:cNvSpPr>
            <p:nvPr/>
          </p:nvSpPr>
          <p:spPr bwMode="auto">
            <a:xfrm>
              <a:off x="1224" y="2161"/>
              <a:ext cx="110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Greater than</a:t>
              </a:r>
              <a:endParaRPr lang="en-US">
                <a:solidFill>
                  <a:srgbClr val="000000"/>
                </a:solidFill>
                <a:latin typeface="Times New Roman" pitchFamily="1" charset="0"/>
              </a:endParaRPr>
            </a:p>
          </p:txBody>
        </p:sp>
        <p:sp>
          <p:nvSpPr>
            <p:cNvPr id="34847" name="Rectangle 19"/>
            <p:cNvSpPr>
              <a:spLocks noChangeArrowheads="1"/>
            </p:cNvSpPr>
            <p:nvPr/>
          </p:nvSpPr>
          <p:spPr bwMode="auto">
            <a:xfrm>
              <a:off x="304" y="2496"/>
              <a:ext cx="5120" cy="48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pPr>
              <a:r>
                <a:rPr lang="en-US" dirty="0">
                  <a:solidFill>
                    <a:srgbClr val="000000"/>
                  </a:solidFill>
                  <a:latin typeface="Times New Roman" pitchFamily="1" charset="0"/>
                </a:rPr>
                <a:t>	For example, the expression </a:t>
              </a:r>
              <a:r>
                <a:rPr lang="en-US" sz="2000" b="1" dirty="0" err="1">
                  <a:solidFill>
                    <a:srgbClr val="000000"/>
                  </a:solidFill>
                  <a:latin typeface="Courier New" pitchFamily="1" charset="0"/>
                </a:rPr>
                <a:t>n</a:t>
              </a:r>
              <a:r>
                <a:rPr lang="en-US" sz="1000" b="1" dirty="0">
                  <a:solidFill>
                    <a:srgbClr val="000000"/>
                  </a:solidFill>
                  <a:latin typeface="Courier New" pitchFamily="1" charset="0"/>
                </a:rPr>
                <a:t> </a:t>
              </a:r>
              <a:r>
                <a:rPr lang="en-US" sz="2000" b="1" dirty="0">
                  <a:solidFill>
                    <a:srgbClr val="000000"/>
                  </a:solidFill>
                  <a:latin typeface="Courier New" pitchFamily="1" charset="0"/>
                </a:rPr>
                <a:t>&lt;=</a:t>
              </a:r>
              <a:r>
                <a:rPr lang="en-US" sz="1000" b="1" dirty="0">
                  <a:solidFill>
                    <a:srgbClr val="000000"/>
                  </a:solidFill>
                  <a:latin typeface="Courier New" pitchFamily="1" charset="0"/>
                </a:rPr>
                <a:t> </a:t>
              </a:r>
              <a:r>
                <a:rPr lang="en-US" sz="2000" b="1" dirty="0">
                  <a:solidFill>
                    <a:srgbClr val="000000"/>
                  </a:solidFill>
                  <a:latin typeface="Courier New" pitchFamily="1" charset="0"/>
                </a:rPr>
                <a:t>10</a:t>
              </a:r>
              <a:r>
                <a:rPr lang="en-US" dirty="0">
                  <a:solidFill>
                    <a:srgbClr val="000000"/>
                  </a:solidFill>
                  <a:latin typeface="Times New Roman" pitchFamily="1" charset="0"/>
                </a:rPr>
                <a:t> has the value </a:t>
              </a:r>
              <a:r>
                <a:rPr lang="en-US" sz="2000" b="1" dirty="0">
                  <a:solidFill>
                    <a:srgbClr val="000000"/>
                  </a:solidFill>
                  <a:latin typeface="Courier New" pitchFamily="1" charset="0"/>
                </a:rPr>
                <a:t>true</a:t>
              </a:r>
              <a:r>
                <a:rPr lang="en-US" dirty="0">
                  <a:solidFill>
                    <a:srgbClr val="000000"/>
                  </a:solidFill>
                  <a:latin typeface="Times New Roman" pitchFamily="1" charset="0"/>
                </a:rPr>
                <a:t> if</a:t>
              </a:r>
              <a:r>
                <a:rPr lang="en-US" dirty="0" smtClean="0">
                  <a:solidFill>
                    <a:srgbClr val="000000"/>
                  </a:solidFill>
                  <a:latin typeface="Times New Roman" pitchFamily="1" charset="0"/>
                </a:rPr>
                <a:t> </a:t>
              </a:r>
              <a:r>
                <a:rPr lang="en-US" sz="2000" b="1" smtClean="0">
                  <a:solidFill>
                    <a:srgbClr val="000000"/>
                  </a:solidFill>
                  <a:latin typeface="Courier New" pitchFamily="1" charset="0"/>
                </a:rPr>
                <a:t>n</a:t>
              </a:r>
              <a:r>
                <a:rPr lang="en-US" smtClean="0">
                  <a:solidFill>
                    <a:srgbClr val="000000"/>
                  </a:solidFill>
                  <a:latin typeface="Times New Roman" pitchFamily="1" charset="0"/>
                </a:rPr>
                <a:t> </a:t>
              </a:r>
              <a:r>
                <a:rPr lang="en-US" dirty="0">
                  <a:solidFill>
                    <a:srgbClr val="000000"/>
                  </a:solidFill>
                  <a:latin typeface="Times New Roman" pitchFamily="1" charset="0"/>
                </a:rPr>
                <a:t>is less than or equal to 10 and the value </a:t>
              </a:r>
              <a:r>
                <a:rPr lang="en-US" sz="2000" b="1" dirty="0">
                  <a:solidFill>
                    <a:srgbClr val="000000"/>
                  </a:solidFill>
                  <a:latin typeface="Courier New" pitchFamily="1" charset="0"/>
                </a:rPr>
                <a:t>false</a:t>
              </a:r>
              <a:r>
                <a:rPr lang="en-US" dirty="0">
                  <a:solidFill>
                    <a:srgbClr val="000000"/>
                  </a:solidFill>
                  <a:latin typeface="Times New Roman" pitchFamily="1" charset="0"/>
                </a:rPr>
                <a:t> otherwise.</a:t>
              </a:r>
            </a:p>
          </p:txBody>
        </p:sp>
      </p:grpSp>
      <p:grpSp>
        <p:nvGrpSpPr>
          <p:cNvPr id="3" name="Group 20"/>
          <p:cNvGrpSpPr>
            <a:grpSpLocks/>
          </p:cNvGrpSpPr>
          <p:nvPr/>
        </p:nvGrpSpPr>
        <p:grpSpPr bwMode="auto">
          <a:xfrm>
            <a:off x="482600" y="4749800"/>
            <a:ext cx="8128000" cy="1752600"/>
            <a:chOff x="304" y="2992"/>
            <a:chExt cx="5120" cy="1104"/>
          </a:xfrm>
        </p:grpSpPr>
        <p:sp>
          <p:nvSpPr>
            <p:cNvPr id="34822" name="Rectangle 21"/>
            <p:cNvSpPr>
              <a:spLocks noChangeArrowheads="1"/>
            </p:cNvSpPr>
            <p:nvPr/>
          </p:nvSpPr>
          <p:spPr bwMode="auto">
            <a:xfrm>
              <a:off x="816" y="3281"/>
              <a:ext cx="4272" cy="81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4823" name="Text Box 22"/>
            <p:cNvSpPr txBox="1">
              <a:spLocks noChangeArrowheads="1"/>
            </p:cNvSpPr>
            <p:nvPr/>
          </p:nvSpPr>
          <p:spPr bwMode="auto">
            <a:xfrm>
              <a:off x="2512" y="3552"/>
              <a:ext cx="2576"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p</a:t>
              </a:r>
              <a:r>
                <a:rPr lang="en-US" sz="1000" b="1">
                  <a:solidFill>
                    <a:srgbClr val="000000"/>
                  </a:solidFill>
                  <a:latin typeface="Courier New" pitchFamily="1" charset="0"/>
                </a:rPr>
                <a:t> </a:t>
              </a:r>
              <a:r>
                <a:rPr lang="en-US" sz="2000" b="1">
                  <a:solidFill>
                    <a:srgbClr val="000000"/>
                  </a:solidFill>
                  <a:latin typeface="Courier New" pitchFamily="1" charset="0"/>
                </a:rPr>
                <a:t>||</a:t>
              </a:r>
              <a:r>
                <a:rPr lang="en-US" sz="1000" b="1">
                  <a:solidFill>
                    <a:srgbClr val="000000"/>
                  </a:solidFill>
                  <a:latin typeface="Courier New" pitchFamily="1" charset="0"/>
                </a:rPr>
                <a:t> </a:t>
              </a:r>
              <a:r>
                <a:rPr lang="en-US" sz="2000" b="1">
                  <a:solidFill>
                    <a:srgbClr val="000000"/>
                  </a:solidFill>
                  <a:latin typeface="Courier New" pitchFamily="1" charset="0"/>
                </a:rPr>
                <a:t>q</a:t>
              </a:r>
              <a:r>
                <a:rPr lang="en-US" sz="2000">
                  <a:solidFill>
                    <a:srgbClr val="000000"/>
                  </a:solidFill>
                  <a:latin typeface="Times New Roman" pitchFamily="1" charset="0"/>
                </a:rPr>
                <a:t> means either </a:t>
              </a:r>
              <a:r>
                <a:rPr lang="en-US" sz="2000" b="1">
                  <a:solidFill>
                    <a:srgbClr val="000000"/>
                  </a:solidFill>
                  <a:latin typeface="Courier New" pitchFamily="1" charset="0"/>
                </a:rPr>
                <a:t>p</a:t>
              </a:r>
              <a:r>
                <a:rPr lang="en-US" sz="1000" b="1">
                  <a:solidFill>
                    <a:srgbClr val="000000"/>
                  </a:solidFill>
                  <a:latin typeface="Courier New" pitchFamily="1" charset="0"/>
                </a:rPr>
                <a:t> </a:t>
              </a:r>
              <a:r>
                <a:rPr lang="en-US" sz="2000">
                  <a:solidFill>
                    <a:srgbClr val="000000"/>
                  </a:solidFill>
                  <a:latin typeface="Times New Roman" pitchFamily="1" charset="0"/>
                </a:rPr>
                <a:t>or</a:t>
              </a:r>
              <a:r>
                <a:rPr lang="en-US" sz="1000" b="1">
                  <a:solidFill>
                    <a:srgbClr val="000000"/>
                  </a:solidFill>
                  <a:latin typeface="Courier New" pitchFamily="1" charset="0"/>
                </a:rPr>
                <a:t> </a:t>
              </a:r>
              <a:r>
                <a:rPr lang="en-US" sz="2000" b="1">
                  <a:solidFill>
                    <a:srgbClr val="000000"/>
                  </a:solidFill>
                  <a:latin typeface="Courier New" pitchFamily="1" charset="0"/>
                </a:rPr>
                <a:t>q</a:t>
              </a:r>
              <a:r>
                <a:rPr lang="en-US" sz="1000" b="1">
                  <a:solidFill>
                    <a:srgbClr val="000000"/>
                  </a:solidFill>
                  <a:latin typeface="Courier New" pitchFamily="1" charset="0"/>
                </a:rPr>
                <a:t> </a:t>
              </a:r>
              <a:r>
                <a:rPr lang="en-US" sz="2000">
                  <a:solidFill>
                    <a:srgbClr val="000000"/>
                  </a:solidFill>
                  <a:latin typeface="Times New Roman" pitchFamily="1" charset="0"/>
                </a:rPr>
                <a:t>(or both)</a:t>
              </a:r>
            </a:p>
          </p:txBody>
        </p:sp>
        <p:sp>
          <p:nvSpPr>
            <p:cNvPr id="34824" name="Rectangle 23"/>
            <p:cNvSpPr>
              <a:spLocks noChangeArrowheads="1"/>
            </p:cNvSpPr>
            <p:nvPr/>
          </p:nvSpPr>
          <p:spPr bwMode="auto">
            <a:xfrm>
              <a:off x="304" y="2992"/>
              <a:ext cx="5120" cy="416"/>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There are also three logical operators:</a:t>
              </a:r>
            </a:p>
          </p:txBody>
        </p:sp>
        <p:sp>
          <p:nvSpPr>
            <p:cNvPr id="34825" name="Rectangle 24"/>
            <p:cNvSpPr>
              <a:spLocks noChangeArrowheads="1"/>
            </p:cNvSpPr>
            <p:nvPr/>
          </p:nvSpPr>
          <p:spPr bwMode="auto">
            <a:xfrm>
              <a:off x="832" y="3299"/>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&amp;&amp;</a:t>
              </a:r>
              <a:endParaRPr lang="en-US" sz="2200" b="1">
                <a:solidFill>
                  <a:srgbClr val="000000"/>
                </a:solidFill>
                <a:latin typeface="Courier New" pitchFamily="1" charset="0"/>
              </a:endParaRPr>
            </a:p>
          </p:txBody>
        </p:sp>
        <p:sp>
          <p:nvSpPr>
            <p:cNvPr id="34826" name="Text Box 25"/>
            <p:cNvSpPr txBox="1">
              <a:spLocks noChangeArrowheads="1"/>
            </p:cNvSpPr>
            <p:nvPr/>
          </p:nvSpPr>
          <p:spPr bwMode="auto">
            <a:xfrm>
              <a:off x="1192" y="3288"/>
              <a:ext cx="106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Logical </a:t>
              </a:r>
              <a:r>
                <a:rPr lang="en-US" sz="1600">
                  <a:solidFill>
                    <a:srgbClr val="000000"/>
                  </a:solidFill>
                  <a:latin typeface="Times New Roman" pitchFamily="1" charset="0"/>
                </a:rPr>
                <a:t>AND</a:t>
              </a:r>
              <a:endParaRPr lang="en-US">
                <a:solidFill>
                  <a:srgbClr val="000000"/>
                </a:solidFill>
                <a:latin typeface="Times New Roman" pitchFamily="1" charset="0"/>
              </a:endParaRPr>
            </a:p>
          </p:txBody>
        </p:sp>
        <p:sp>
          <p:nvSpPr>
            <p:cNvPr id="34827" name="Rectangle 26"/>
            <p:cNvSpPr>
              <a:spLocks noChangeArrowheads="1"/>
            </p:cNvSpPr>
            <p:nvPr/>
          </p:nvSpPr>
          <p:spPr bwMode="auto">
            <a:xfrm>
              <a:off x="832" y="3555"/>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4828" name="Text Box 27"/>
            <p:cNvSpPr txBox="1">
              <a:spLocks noChangeArrowheads="1"/>
            </p:cNvSpPr>
            <p:nvPr/>
          </p:nvSpPr>
          <p:spPr bwMode="auto">
            <a:xfrm>
              <a:off x="1192" y="3552"/>
              <a:ext cx="106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Logical </a:t>
              </a:r>
              <a:r>
                <a:rPr lang="en-US" sz="1600">
                  <a:solidFill>
                    <a:srgbClr val="000000"/>
                  </a:solidFill>
                  <a:latin typeface="Times New Roman" pitchFamily="1" charset="0"/>
                </a:rPr>
                <a:t>OR</a:t>
              </a:r>
              <a:endParaRPr lang="en-US">
                <a:solidFill>
                  <a:srgbClr val="000000"/>
                </a:solidFill>
                <a:latin typeface="Times New Roman" pitchFamily="1" charset="0"/>
              </a:endParaRPr>
            </a:p>
          </p:txBody>
        </p:sp>
        <p:sp>
          <p:nvSpPr>
            <p:cNvPr id="34829" name="Rectangle 28"/>
            <p:cNvSpPr>
              <a:spLocks noChangeArrowheads="1"/>
            </p:cNvSpPr>
            <p:nvPr/>
          </p:nvSpPr>
          <p:spPr bwMode="auto">
            <a:xfrm>
              <a:off x="832" y="3843"/>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4830" name="Text Box 29"/>
            <p:cNvSpPr txBox="1">
              <a:spLocks noChangeArrowheads="1"/>
            </p:cNvSpPr>
            <p:nvPr/>
          </p:nvSpPr>
          <p:spPr bwMode="auto">
            <a:xfrm>
              <a:off x="1192" y="3832"/>
              <a:ext cx="106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Logical </a:t>
              </a:r>
              <a:r>
                <a:rPr lang="en-US" sz="1600">
                  <a:solidFill>
                    <a:srgbClr val="000000"/>
                  </a:solidFill>
                  <a:latin typeface="Times New Roman" pitchFamily="1" charset="0"/>
                </a:rPr>
                <a:t>NOT</a:t>
              </a:r>
              <a:r>
                <a:rPr lang="en-US" sz="1200" b="1">
                  <a:solidFill>
                    <a:srgbClr val="000000"/>
                  </a:solidFill>
                  <a:latin typeface="Courier New" pitchFamily="1" charset="0"/>
                </a:rPr>
                <a:t> </a:t>
              </a:r>
            </a:p>
          </p:txBody>
        </p:sp>
        <p:sp>
          <p:nvSpPr>
            <p:cNvPr id="34831" name="Text Box 30"/>
            <p:cNvSpPr txBox="1">
              <a:spLocks noChangeArrowheads="1"/>
            </p:cNvSpPr>
            <p:nvPr/>
          </p:nvSpPr>
          <p:spPr bwMode="auto">
            <a:xfrm>
              <a:off x="2512" y="3288"/>
              <a:ext cx="2576"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p</a:t>
              </a:r>
              <a:r>
                <a:rPr lang="en-US" sz="1000" b="1">
                  <a:solidFill>
                    <a:srgbClr val="000000"/>
                  </a:solidFill>
                  <a:latin typeface="Courier New" pitchFamily="1" charset="0"/>
                </a:rPr>
                <a:t> </a:t>
              </a:r>
              <a:r>
                <a:rPr lang="en-US" sz="2000" b="1">
                  <a:solidFill>
                    <a:srgbClr val="000000"/>
                  </a:solidFill>
                  <a:latin typeface="Courier New" pitchFamily="1" charset="0"/>
                </a:rPr>
                <a:t>&amp;&amp;</a:t>
              </a:r>
              <a:r>
                <a:rPr lang="en-US" sz="1000" b="1">
                  <a:solidFill>
                    <a:srgbClr val="000000"/>
                  </a:solidFill>
                  <a:latin typeface="Courier New" pitchFamily="1" charset="0"/>
                </a:rPr>
                <a:t> </a:t>
              </a:r>
              <a:r>
                <a:rPr lang="en-US" sz="2000" b="1">
                  <a:solidFill>
                    <a:srgbClr val="000000"/>
                  </a:solidFill>
                  <a:latin typeface="Courier New" pitchFamily="1" charset="0"/>
                </a:rPr>
                <a:t>q</a:t>
              </a:r>
              <a:r>
                <a:rPr lang="en-US" sz="2000">
                  <a:solidFill>
                    <a:srgbClr val="000000"/>
                  </a:solidFill>
                  <a:latin typeface="Times New Roman" pitchFamily="1" charset="0"/>
                </a:rPr>
                <a:t> means both </a:t>
              </a:r>
              <a:r>
                <a:rPr lang="en-US" sz="2000" b="1">
                  <a:solidFill>
                    <a:srgbClr val="000000"/>
                  </a:solidFill>
                  <a:latin typeface="Courier New" pitchFamily="1" charset="0"/>
                </a:rPr>
                <a:t>p</a:t>
              </a:r>
              <a:r>
                <a:rPr lang="en-US" sz="1000" b="1">
                  <a:solidFill>
                    <a:srgbClr val="000000"/>
                  </a:solidFill>
                  <a:latin typeface="Courier New" pitchFamily="1" charset="0"/>
                </a:rPr>
                <a:t> </a:t>
              </a:r>
              <a:r>
                <a:rPr lang="en-US" sz="2000">
                  <a:solidFill>
                    <a:srgbClr val="000000"/>
                  </a:solidFill>
                  <a:latin typeface="Times New Roman" pitchFamily="1" charset="0"/>
                </a:rPr>
                <a:t>and</a:t>
              </a:r>
              <a:r>
                <a:rPr lang="en-US" sz="1000" b="1">
                  <a:solidFill>
                    <a:srgbClr val="000000"/>
                  </a:solidFill>
                  <a:latin typeface="Courier New" pitchFamily="1" charset="0"/>
                </a:rPr>
                <a:t> </a:t>
              </a:r>
              <a:r>
                <a:rPr lang="en-US" sz="2000" b="1">
                  <a:solidFill>
                    <a:srgbClr val="000000"/>
                  </a:solidFill>
                  <a:latin typeface="Courier New" pitchFamily="1" charset="0"/>
                </a:rPr>
                <a:t>q</a:t>
              </a:r>
              <a:endParaRPr lang="en-US" sz="2000">
                <a:solidFill>
                  <a:srgbClr val="000000"/>
                </a:solidFill>
                <a:latin typeface="Times New Roman" pitchFamily="1" charset="0"/>
              </a:endParaRPr>
            </a:p>
          </p:txBody>
        </p:sp>
        <p:sp>
          <p:nvSpPr>
            <p:cNvPr id="34832" name="Text Box 31"/>
            <p:cNvSpPr txBox="1">
              <a:spLocks noChangeArrowheads="1"/>
            </p:cNvSpPr>
            <p:nvPr/>
          </p:nvSpPr>
          <p:spPr bwMode="auto">
            <a:xfrm>
              <a:off x="2496" y="3824"/>
              <a:ext cx="2592"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!p</a:t>
              </a:r>
              <a:r>
                <a:rPr lang="en-US" sz="2000">
                  <a:solidFill>
                    <a:srgbClr val="000000"/>
                  </a:solidFill>
                  <a:latin typeface="Times New Roman" pitchFamily="1" charset="0"/>
                </a:rPr>
                <a:t> means the opposite of </a:t>
              </a:r>
              <a:r>
                <a:rPr lang="en-US" sz="2000" b="1">
                  <a:solidFill>
                    <a:srgbClr val="000000"/>
                  </a:solidFill>
                  <a:latin typeface="Courier New" pitchFamily="1" charset="0"/>
                </a:rPr>
                <a:t>p</a:t>
              </a:r>
              <a:r>
                <a:rPr lang="en-US" sz="2000">
                  <a:solidFill>
                    <a:srgbClr val="000000"/>
                  </a:solidFill>
                  <a:latin typeface="Times New Roman" pitchFamily="1" charset="0"/>
                </a:rPr>
                <a:t> </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Notes on the Boolean Operators</a:t>
            </a:r>
            <a:endParaRPr lang="en-US">
              <a:solidFill>
                <a:schemeClr val="tx1"/>
              </a:solidFill>
              <a:ea typeface="ＭＳ Ｐゴシック" pitchFamily="1" charset="-128"/>
              <a:cs typeface="ＭＳ Ｐゴシック" pitchFamily="1" charset="-128"/>
            </a:endParaRPr>
          </a:p>
        </p:txBody>
      </p:sp>
      <p:sp>
        <p:nvSpPr>
          <p:cNvPr id="36867" name="Rectangle 3"/>
          <p:cNvSpPr>
            <a:spLocks noChangeArrowheads="1"/>
          </p:cNvSpPr>
          <p:nvPr/>
        </p:nvSpPr>
        <p:spPr bwMode="auto">
          <a:xfrm>
            <a:off x="482600" y="1155700"/>
            <a:ext cx="8128000" cy="9017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Remember that</a:t>
            </a:r>
            <a:r>
              <a:rPr lang="en-US" dirty="0" smtClean="0">
                <a:solidFill>
                  <a:srgbClr val="000000"/>
                </a:solidFill>
                <a:latin typeface="Times New Roman" pitchFamily="1" charset="0"/>
              </a:rPr>
              <a:t> C++ </a:t>
            </a:r>
            <a:r>
              <a:rPr lang="en-US" dirty="0">
                <a:solidFill>
                  <a:srgbClr val="000000"/>
                </a:solidFill>
                <a:latin typeface="Times New Roman" pitchFamily="1" charset="0"/>
              </a:rPr>
              <a:t>uses </a:t>
            </a:r>
            <a:r>
              <a:rPr lang="en-US" sz="2000" b="1" dirty="0">
                <a:solidFill>
                  <a:srgbClr val="000000"/>
                </a:solidFill>
                <a:latin typeface="Courier New" pitchFamily="1" charset="0"/>
              </a:rPr>
              <a:t>=</a:t>
            </a:r>
            <a:r>
              <a:rPr lang="en-US" dirty="0">
                <a:solidFill>
                  <a:srgbClr val="000000"/>
                </a:solidFill>
                <a:latin typeface="Times New Roman" pitchFamily="1" charset="0"/>
              </a:rPr>
              <a:t> to denote assignment.  To test whether two values are equal, you must use the </a:t>
            </a:r>
            <a:r>
              <a:rPr lang="en-US" sz="2000" b="1" dirty="0">
                <a:solidFill>
                  <a:srgbClr val="000000"/>
                </a:solidFill>
                <a:latin typeface="Courier New" pitchFamily="1" charset="0"/>
              </a:rPr>
              <a:t>=</a:t>
            </a:r>
            <a:r>
              <a:rPr lang="en-US" sz="400" b="1" dirty="0">
                <a:solidFill>
                  <a:srgbClr val="000000"/>
                </a:solidFill>
                <a:latin typeface="Courier New" pitchFamily="1" charset="0"/>
              </a:rPr>
              <a:t> </a:t>
            </a:r>
            <a:r>
              <a:rPr lang="en-US" sz="2000" b="1" dirty="0">
                <a:solidFill>
                  <a:srgbClr val="000000"/>
                </a:solidFill>
                <a:latin typeface="Courier New" pitchFamily="1" charset="0"/>
              </a:rPr>
              <a:t>=</a:t>
            </a:r>
            <a:r>
              <a:rPr lang="en-US" dirty="0">
                <a:solidFill>
                  <a:srgbClr val="000000"/>
                </a:solidFill>
                <a:latin typeface="Times New Roman" pitchFamily="1" charset="0"/>
              </a:rPr>
              <a:t> operator.</a:t>
            </a:r>
          </a:p>
        </p:txBody>
      </p:sp>
      <p:sp>
        <p:nvSpPr>
          <p:cNvPr id="505860" name="Rectangle 4"/>
          <p:cNvSpPr>
            <a:spLocks noChangeArrowheads="1"/>
          </p:cNvSpPr>
          <p:nvPr/>
        </p:nvSpPr>
        <p:spPr bwMode="auto">
          <a:xfrm>
            <a:off x="482600" y="4381500"/>
            <a:ext cx="8128000" cy="7747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The </a:t>
            </a:r>
            <a:r>
              <a:rPr lang="en-US" sz="2000" b="1">
                <a:solidFill>
                  <a:srgbClr val="000000"/>
                </a:solidFill>
                <a:latin typeface="Courier New" pitchFamily="1" charset="0"/>
              </a:rPr>
              <a:t>||</a:t>
            </a:r>
            <a:r>
              <a:rPr lang="en-US">
                <a:solidFill>
                  <a:srgbClr val="000000"/>
                </a:solidFill>
                <a:latin typeface="Times New Roman" pitchFamily="1" charset="0"/>
              </a:rPr>
              <a:t> operator means </a:t>
            </a:r>
            <a:r>
              <a:rPr lang="en-US" i="1">
                <a:solidFill>
                  <a:srgbClr val="000000"/>
                </a:solidFill>
                <a:latin typeface="Times New Roman" pitchFamily="1" charset="0"/>
              </a:rPr>
              <a:t>either or both,</a:t>
            </a:r>
            <a:r>
              <a:rPr lang="en-US">
                <a:solidFill>
                  <a:srgbClr val="000000"/>
                </a:solidFill>
                <a:latin typeface="Times New Roman" pitchFamily="1" charset="0"/>
              </a:rPr>
              <a:t> which is not always clear in the English interpretation of </a:t>
            </a:r>
            <a:r>
              <a:rPr lang="en-US" i="1">
                <a:solidFill>
                  <a:srgbClr val="000000"/>
                </a:solidFill>
                <a:latin typeface="Times New Roman" pitchFamily="1" charset="0"/>
              </a:rPr>
              <a:t>or.</a:t>
            </a:r>
            <a:endParaRPr lang="en-US">
              <a:solidFill>
                <a:srgbClr val="000000"/>
              </a:solidFill>
              <a:latin typeface="Times New Roman" pitchFamily="1" charset="0"/>
            </a:endParaRPr>
          </a:p>
        </p:txBody>
      </p:sp>
      <p:grpSp>
        <p:nvGrpSpPr>
          <p:cNvPr id="2" name="Group 5"/>
          <p:cNvGrpSpPr>
            <a:grpSpLocks/>
          </p:cNvGrpSpPr>
          <p:nvPr/>
        </p:nvGrpSpPr>
        <p:grpSpPr bwMode="auto">
          <a:xfrm>
            <a:off x="482600" y="1968500"/>
            <a:ext cx="8137525" cy="2322513"/>
            <a:chOff x="304" y="1240"/>
            <a:chExt cx="5126" cy="1463"/>
          </a:xfrm>
        </p:grpSpPr>
        <p:sp>
          <p:nvSpPr>
            <p:cNvPr id="36871" name="Rectangle 6"/>
            <p:cNvSpPr>
              <a:spLocks noChangeArrowheads="1"/>
            </p:cNvSpPr>
            <p:nvPr/>
          </p:nvSpPr>
          <p:spPr bwMode="auto">
            <a:xfrm>
              <a:off x="310" y="1240"/>
              <a:ext cx="5120" cy="72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dirty="0">
                  <a:solidFill>
                    <a:srgbClr val="000000"/>
                  </a:solidFill>
                  <a:latin typeface="Times New Roman" pitchFamily="1" charset="0"/>
                </a:rPr>
                <a:t>It is not legal in</a:t>
              </a:r>
              <a:r>
                <a:rPr lang="en-US" dirty="0" smtClean="0">
                  <a:solidFill>
                    <a:srgbClr val="000000"/>
                  </a:solidFill>
                  <a:latin typeface="Times New Roman" pitchFamily="1" charset="0"/>
                </a:rPr>
                <a:t> C++ </a:t>
              </a:r>
              <a:r>
                <a:rPr lang="en-US" dirty="0">
                  <a:solidFill>
                    <a:srgbClr val="000000"/>
                  </a:solidFill>
                  <a:latin typeface="Times New Roman" pitchFamily="1" charset="0"/>
                </a:rPr>
                <a:t>to use more than one relational operator in a single comparison as is often done in mathematics.  To express the idea embodied in the mathematical expression</a:t>
              </a:r>
            </a:p>
          </p:txBody>
        </p:sp>
        <p:sp>
          <p:nvSpPr>
            <p:cNvPr id="36872" name="Text Box 7"/>
            <p:cNvSpPr txBox="1">
              <a:spLocks noChangeArrowheads="1"/>
            </p:cNvSpPr>
            <p:nvPr/>
          </p:nvSpPr>
          <p:spPr bwMode="auto">
            <a:xfrm>
              <a:off x="576" y="1904"/>
              <a:ext cx="4848"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a:solidFill>
                    <a:srgbClr val="000000"/>
                  </a:solidFill>
                  <a:latin typeface="Times New Roman" pitchFamily="1" charset="0"/>
                </a:rPr>
                <a:t>0  ≤  </a:t>
              </a:r>
              <a:r>
                <a:rPr lang="en-US" i="1">
                  <a:solidFill>
                    <a:srgbClr val="000000"/>
                  </a:solidFill>
                  <a:latin typeface="Times New Roman" pitchFamily="1" charset="0"/>
                </a:rPr>
                <a:t>x</a:t>
              </a:r>
              <a:r>
                <a:rPr lang="en-US">
                  <a:solidFill>
                    <a:srgbClr val="000000"/>
                  </a:solidFill>
                  <a:latin typeface="Times New Roman" pitchFamily="1" charset="0"/>
                </a:rPr>
                <a:t>  ≤  9</a:t>
              </a:r>
            </a:p>
          </p:txBody>
        </p:sp>
        <p:sp>
          <p:nvSpPr>
            <p:cNvPr id="36873" name="Text Box 8"/>
            <p:cNvSpPr txBox="1">
              <a:spLocks noChangeArrowheads="1"/>
            </p:cNvSpPr>
            <p:nvPr/>
          </p:nvSpPr>
          <p:spPr bwMode="auto">
            <a:xfrm>
              <a:off x="576" y="2472"/>
              <a:ext cx="4848" cy="231"/>
            </a:xfrm>
            <a:prstGeom prst="rect">
              <a:avLst/>
            </a:prstGeom>
            <a:noFill/>
            <a:ln w="9525">
              <a:noFill/>
              <a:miter lim="800000"/>
              <a:headEnd/>
              <a:tailEnd/>
            </a:ln>
          </p:spPr>
          <p:txBody>
            <a:bodyPr>
              <a:prstTxWarp prst="textNoShape">
                <a:avLst/>
              </a:prstTxWarp>
              <a:spAutoFit/>
            </a:bodyPr>
            <a:lstStyle/>
            <a:p>
              <a:pPr algn="ctr">
                <a:lnSpc>
                  <a:spcPct val="90000"/>
                </a:lnSpc>
              </a:pPr>
              <a:r>
                <a:rPr lang="en-US" sz="2000" b="1">
                  <a:solidFill>
                    <a:srgbClr val="000000"/>
                  </a:solidFill>
                  <a:latin typeface="Courier New" pitchFamily="1" charset="0"/>
                </a:rPr>
                <a:t>0 &lt;= x &amp;&amp; x &lt;= 9</a:t>
              </a:r>
            </a:p>
          </p:txBody>
        </p:sp>
        <p:sp>
          <p:nvSpPr>
            <p:cNvPr id="36874" name="Rectangle 9"/>
            <p:cNvSpPr>
              <a:spLocks noChangeArrowheads="1"/>
            </p:cNvSpPr>
            <p:nvPr/>
          </p:nvSpPr>
          <p:spPr bwMode="auto">
            <a:xfrm>
              <a:off x="304" y="2168"/>
              <a:ext cx="5120" cy="312"/>
            </a:xfrm>
            <a:prstGeom prst="rect">
              <a:avLst/>
            </a:prstGeom>
            <a:noFill/>
            <a:ln w="9525">
              <a:noFill/>
              <a:miter lim="800000"/>
              <a:headEnd/>
              <a:tailEnd/>
            </a:ln>
          </p:spPr>
          <p:txBody>
            <a:bodyPr>
              <a:prstTxWarp prst="textNoShape">
                <a:avLst/>
              </a:prstTxWarp>
            </a:bodyPr>
            <a:lstStyle/>
            <a:p>
              <a:pPr marL="342900" algn="just">
                <a:lnSpc>
                  <a:spcPct val="85000"/>
                </a:lnSpc>
                <a:spcAft>
                  <a:spcPct val="25000"/>
                </a:spcAft>
              </a:pPr>
              <a:r>
                <a:rPr lang="en-US" dirty="0" smtClean="0">
                  <a:solidFill>
                    <a:srgbClr val="000000"/>
                  </a:solidFill>
                  <a:latin typeface="Times New Roman" pitchFamily="1" charset="0"/>
                </a:rPr>
                <a:t>you </a:t>
              </a:r>
              <a:r>
                <a:rPr lang="en-US" dirty="0">
                  <a:solidFill>
                    <a:srgbClr val="000000"/>
                  </a:solidFill>
                  <a:latin typeface="Times New Roman" pitchFamily="1" charset="0"/>
                </a:rPr>
                <a:t>need to make both comparisons explicit, as in</a:t>
              </a:r>
            </a:p>
          </p:txBody>
        </p:sp>
      </p:grpSp>
      <p:sp>
        <p:nvSpPr>
          <p:cNvPr id="505866" name="Rectangle 10"/>
          <p:cNvSpPr>
            <a:spLocks noChangeArrowheads="1"/>
          </p:cNvSpPr>
          <p:nvPr/>
        </p:nvSpPr>
        <p:spPr bwMode="auto">
          <a:xfrm>
            <a:off x="482600" y="5156200"/>
            <a:ext cx="8128000" cy="7620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Be careful when you combine the </a:t>
            </a:r>
            <a:r>
              <a:rPr lang="en-US" sz="2000" b="1">
                <a:solidFill>
                  <a:srgbClr val="000000"/>
                </a:solidFill>
                <a:latin typeface="Courier New" pitchFamily="1" charset="0"/>
              </a:rPr>
              <a:t>!</a:t>
            </a:r>
            <a:r>
              <a:rPr lang="en-US">
                <a:solidFill>
                  <a:srgbClr val="000000"/>
                </a:solidFill>
                <a:latin typeface="Times New Roman" pitchFamily="1" charset="0"/>
              </a:rPr>
              <a:t> operator with </a:t>
            </a:r>
            <a:r>
              <a:rPr lang="en-US" sz="2000" b="1">
                <a:solidFill>
                  <a:srgbClr val="000000"/>
                </a:solidFill>
                <a:latin typeface="Courier New" pitchFamily="1" charset="0"/>
              </a:rPr>
              <a:t>&amp;&amp;</a:t>
            </a:r>
            <a:r>
              <a:rPr lang="en-US">
                <a:solidFill>
                  <a:srgbClr val="000000"/>
                </a:solidFill>
                <a:latin typeface="Times New Roman" pitchFamily="1" charset="0"/>
              </a:rPr>
              <a:t> and </a:t>
            </a:r>
            <a:r>
              <a:rPr lang="en-US" sz="2000" b="1">
                <a:solidFill>
                  <a:srgbClr val="000000"/>
                </a:solidFill>
                <a:latin typeface="Courier New" pitchFamily="1" charset="0"/>
              </a:rPr>
              <a:t>||</a:t>
            </a:r>
            <a:r>
              <a:rPr lang="en-US">
                <a:solidFill>
                  <a:srgbClr val="000000"/>
                </a:solidFill>
                <a:latin typeface="Times New Roman" pitchFamily="1" charset="0"/>
              </a:rPr>
              <a:t> because the interpretation often differs from informal English.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58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50586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5860" grpId="0"/>
      <p:bldP spid="505866" grpId="0" build="p" autoUpdateAnimBg="0"/>
    </p:bld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Short-Circuit Evaluation</a:t>
            </a:r>
            <a:endParaRPr lang="en-US">
              <a:solidFill>
                <a:schemeClr val="tx1"/>
              </a:solidFill>
              <a:ea typeface="ＭＳ Ｐゴシック" pitchFamily="1" charset="-128"/>
              <a:cs typeface="ＭＳ Ｐゴシック" pitchFamily="1" charset="-128"/>
            </a:endParaRPr>
          </a:p>
        </p:txBody>
      </p:sp>
      <p:sp>
        <p:nvSpPr>
          <p:cNvPr id="38915" name="Rectangle 3"/>
          <p:cNvSpPr>
            <a:spLocks noChangeArrowheads="1"/>
          </p:cNvSpPr>
          <p:nvPr/>
        </p:nvSpPr>
        <p:spPr bwMode="auto">
          <a:xfrm>
            <a:off x="482600" y="1155700"/>
            <a:ext cx="8128000" cy="1054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smtClean="0">
                <a:solidFill>
                  <a:srgbClr val="000000"/>
                </a:solidFill>
                <a:latin typeface="Times New Roman" pitchFamily="1" charset="0"/>
              </a:rPr>
              <a:t>C++ </a:t>
            </a:r>
            <a:r>
              <a:rPr lang="en-US" dirty="0">
                <a:solidFill>
                  <a:srgbClr val="000000"/>
                </a:solidFill>
                <a:latin typeface="Times New Roman" pitchFamily="1" charset="0"/>
              </a:rPr>
              <a:t>evaluates the </a:t>
            </a:r>
            <a:r>
              <a:rPr lang="en-US" sz="2000" b="1" dirty="0">
                <a:solidFill>
                  <a:srgbClr val="000000"/>
                </a:solidFill>
                <a:latin typeface="Courier New" pitchFamily="1" charset="0"/>
              </a:rPr>
              <a:t>&amp;&amp;</a:t>
            </a:r>
            <a:r>
              <a:rPr lang="en-US" dirty="0">
                <a:solidFill>
                  <a:srgbClr val="000000"/>
                </a:solidFill>
                <a:latin typeface="Times New Roman" pitchFamily="1" charset="0"/>
              </a:rPr>
              <a:t> and </a:t>
            </a:r>
            <a:r>
              <a:rPr lang="en-US" sz="2000" b="1" dirty="0">
                <a:solidFill>
                  <a:srgbClr val="000000"/>
                </a:solidFill>
                <a:latin typeface="Courier New" pitchFamily="1" charset="0"/>
              </a:rPr>
              <a:t>||</a:t>
            </a:r>
            <a:r>
              <a:rPr lang="en-US" dirty="0">
                <a:solidFill>
                  <a:srgbClr val="000000"/>
                </a:solidFill>
                <a:latin typeface="Times New Roman" pitchFamily="1" charset="0"/>
              </a:rPr>
              <a:t> operators using a strategy called </a:t>
            </a:r>
            <a:r>
              <a:rPr lang="en-US" b="1" i="1" dirty="0">
                <a:solidFill>
                  <a:srgbClr val="000000"/>
                </a:solidFill>
                <a:latin typeface="Times New Roman" pitchFamily="1" charset="0"/>
              </a:rPr>
              <a:t>short-circuit mode</a:t>
            </a:r>
            <a:r>
              <a:rPr lang="en-US" dirty="0">
                <a:solidFill>
                  <a:srgbClr val="000000"/>
                </a:solidFill>
                <a:latin typeface="Times New Roman" pitchFamily="1" charset="0"/>
              </a:rPr>
              <a:t> in which it evaluates the right operand only if it needs to do so.</a:t>
            </a:r>
          </a:p>
        </p:txBody>
      </p:sp>
      <p:sp>
        <p:nvSpPr>
          <p:cNvPr id="507908" name="Rectangle 4"/>
          <p:cNvSpPr>
            <a:spLocks noChangeArrowheads="1"/>
          </p:cNvSpPr>
          <p:nvPr/>
        </p:nvSpPr>
        <p:spPr bwMode="auto">
          <a:xfrm>
            <a:off x="482600" y="4864100"/>
            <a:ext cx="8128000" cy="13843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One of the advantages of short-circuit evaluation is that you can use </a:t>
            </a:r>
            <a:r>
              <a:rPr lang="en-US" sz="2000" b="1">
                <a:solidFill>
                  <a:srgbClr val="000000"/>
                </a:solidFill>
                <a:latin typeface="Courier New" pitchFamily="1" charset="0"/>
              </a:rPr>
              <a:t>&amp;&amp;</a:t>
            </a:r>
            <a:r>
              <a:rPr lang="en-US">
                <a:solidFill>
                  <a:srgbClr val="000000"/>
                </a:solidFill>
                <a:latin typeface="Times New Roman" pitchFamily="1" charset="0"/>
              </a:rPr>
              <a:t> and </a:t>
            </a:r>
            <a:r>
              <a:rPr lang="en-US" sz="2000" b="1">
                <a:solidFill>
                  <a:srgbClr val="000000"/>
                </a:solidFill>
                <a:latin typeface="Courier New" pitchFamily="1" charset="0"/>
              </a:rPr>
              <a:t>||</a:t>
            </a:r>
            <a:r>
              <a:rPr lang="en-US">
                <a:solidFill>
                  <a:srgbClr val="000000"/>
                </a:solidFill>
                <a:latin typeface="Times New Roman" pitchFamily="1" charset="0"/>
              </a:rPr>
              <a:t> to prevent execution errors.  If </a:t>
            </a:r>
            <a:r>
              <a:rPr lang="en-US" sz="2000" b="1">
                <a:solidFill>
                  <a:srgbClr val="000000"/>
                </a:solidFill>
                <a:latin typeface="Courier New" pitchFamily="1" charset="0"/>
              </a:rPr>
              <a:t>n</a:t>
            </a:r>
            <a:r>
              <a:rPr lang="en-US">
                <a:solidFill>
                  <a:srgbClr val="000000"/>
                </a:solidFill>
                <a:latin typeface="Times New Roman" pitchFamily="1" charset="0"/>
              </a:rPr>
              <a:t> were 0 in the earlier example, evaluating </a:t>
            </a:r>
            <a:r>
              <a:rPr lang="en-US" sz="2000" b="1">
                <a:solidFill>
                  <a:srgbClr val="000000"/>
                </a:solidFill>
                <a:latin typeface="Courier New" pitchFamily="1" charset="0"/>
              </a:rPr>
              <a:t>x</a:t>
            </a:r>
            <a:r>
              <a:rPr lang="en-US" sz="1200" b="1">
                <a:solidFill>
                  <a:srgbClr val="000000"/>
                </a:solidFill>
                <a:latin typeface="Courier New" pitchFamily="1" charset="0"/>
              </a:rPr>
              <a:t> </a:t>
            </a:r>
            <a:r>
              <a:rPr lang="en-US" sz="2000" b="1">
                <a:solidFill>
                  <a:srgbClr val="000000"/>
                </a:solidFill>
                <a:latin typeface="Courier New" pitchFamily="1" charset="0"/>
              </a:rPr>
              <a:t>%</a:t>
            </a:r>
            <a:r>
              <a:rPr lang="en-US" sz="1200" b="1">
                <a:solidFill>
                  <a:srgbClr val="000000"/>
                </a:solidFill>
                <a:latin typeface="Courier New" pitchFamily="1" charset="0"/>
              </a:rPr>
              <a:t> </a:t>
            </a:r>
            <a:r>
              <a:rPr lang="en-US" sz="2000" b="1">
                <a:solidFill>
                  <a:srgbClr val="000000"/>
                </a:solidFill>
                <a:latin typeface="Courier New" pitchFamily="1" charset="0"/>
              </a:rPr>
              <a:t>n</a:t>
            </a:r>
            <a:r>
              <a:rPr lang="en-US">
                <a:solidFill>
                  <a:srgbClr val="000000"/>
                </a:solidFill>
                <a:latin typeface="Times New Roman" pitchFamily="1" charset="0"/>
              </a:rPr>
              <a:t> would cause a “division by zero” error.</a:t>
            </a:r>
          </a:p>
        </p:txBody>
      </p:sp>
      <p:grpSp>
        <p:nvGrpSpPr>
          <p:cNvPr id="2" name="Group 5"/>
          <p:cNvGrpSpPr>
            <a:grpSpLocks/>
          </p:cNvGrpSpPr>
          <p:nvPr/>
        </p:nvGrpSpPr>
        <p:grpSpPr bwMode="auto">
          <a:xfrm>
            <a:off x="482600" y="2273300"/>
            <a:ext cx="8137525" cy="2527300"/>
            <a:chOff x="304" y="1432"/>
            <a:chExt cx="5126" cy="1592"/>
          </a:xfrm>
        </p:grpSpPr>
        <p:sp>
          <p:nvSpPr>
            <p:cNvPr id="38918" name="Rectangle 6"/>
            <p:cNvSpPr>
              <a:spLocks noChangeArrowheads="1"/>
            </p:cNvSpPr>
            <p:nvPr/>
          </p:nvSpPr>
          <p:spPr bwMode="auto">
            <a:xfrm>
              <a:off x="310" y="1432"/>
              <a:ext cx="5120" cy="72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buFontTx/>
                <a:buChar char="•"/>
              </a:pPr>
              <a:r>
                <a:rPr lang="en-US">
                  <a:solidFill>
                    <a:srgbClr val="000000"/>
                  </a:solidFill>
                  <a:latin typeface="Times New Roman" pitchFamily="1" charset="0"/>
                </a:rPr>
                <a:t>For example, if </a:t>
              </a:r>
              <a:r>
                <a:rPr lang="en-US" sz="2000" b="1">
                  <a:solidFill>
                    <a:srgbClr val="000000"/>
                  </a:solidFill>
                  <a:latin typeface="Courier New" pitchFamily="1" charset="0"/>
                </a:rPr>
                <a:t>n</a:t>
              </a:r>
              <a:r>
                <a:rPr lang="en-US">
                  <a:solidFill>
                    <a:srgbClr val="000000"/>
                  </a:solidFill>
                  <a:latin typeface="Times New Roman" pitchFamily="1" charset="0"/>
                </a:rPr>
                <a:t> is 0, the right hand operand of </a:t>
              </a:r>
              <a:r>
                <a:rPr lang="en-US" sz="2000" b="1">
                  <a:solidFill>
                    <a:srgbClr val="000000"/>
                  </a:solidFill>
                  <a:latin typeface="Courier New" pitchFamily="1" charset="0"/>
                </a:rPr>
                <a:t>&amp;&amp;</a:t>
              </a:r>
              <a:r>
                <a:rPr lang="en-US">
                  <a:solidFill>
                    <a:srgbClr val="000000"/>
                  </a:solidFill>
                  <a:latin typeface="Times New Roman" pitchFamily="1" charset="0"/>
                </a:rPr>
                <a:t> in  </a:t>
              </a:r>
            </a:p>
          </p:txBody>
        </p:sp>
        <p:sp>
          <p:nvSpPr>
            <p:cNvPr id="38919" name="Text Box 7"/>
            <p:cNvSpPr txBox="1">
              <a:spLocks noChangeArrowheads="1"/>
            </p:cNvSpPr>
            <p:nvPr/>
          </p:nvSpPr>
          <p:spPr bwMode="auto">
            <a:xfrm>
              <a:off x="576" y="1744"/>
              <a:ext cx="4848" cy="231"/>
            </a:xfrm>
            <a:prstGeom prst="rect">
              <a:avLst/>
            </a:prstGeom>
            <a:noFill/>
            <a:ln w="9525">
              <a:noFill/>
              <a:miter lim="800000"/>
              <a:headEnd/>
              <a:tailEnd/>
            </a:ln>
          </p:spPr>
          <p:txBody>
            <a:bodyPr>
              <a:prstTxWarp prst="textNoShape">
                <a:avLst/>
              </a:prstTxWarp>
              <a:spAutoFit/>
            </a:bodyPr>
            <a:lstStyle/>
            <a:p>
              <a:pPr algn="ctr">
                <a:lnSpc>
                  <a:spcPct val="90000"/>
                </a:lnSpc>
              </a:pPr>
              <a:r>
                <a:rPr lang="en-US" sz="2000" b="1">
                  <a:solidFill>
                    <a:srgbClr val="000000"/>
                  </a:solidFill>
                  <a:latin typeface="Courier New" pitchFamily="1" charset="0"/>
                </a:rPr>
                <a:t>n != 0 &amp;&amp; x % n == 0</a:t>
              </a:r>
            </a:p>
          </p:txBody>
        </p:sp>
        <p:sp>
          <p:nvSpPr>
            <p:cNvPr id="38920" name="Rectangle 8"/>
            <p:cNvSpPr>
              <a:spLocks noChangeArrowheads="1"/>
            </p:cNvSpPr>
            <p:nvPr/>
          </p:nvSpPr>
          <p:spPr bwMode="auto">
            <a:xfrm>
              <a:off x="304" y="2048"/>
              <a:ext cx="5120" cy="48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pPr>
              <a:r>
                <a:rPr lang="en-US">
                  <a:solidFill>
                    <a:srgbClr val="000000"/>
                  </a:solidFill>
                  <a:latin typeface="Times New Roman" pitchFamily="1" charset="0"/>
                </a:rPr>
                <a:t>	is not evaluated at all because </a:t>
              </a:r>
              <a:r>
                <a:rPr lang="en-US" sz="2000" b="1">
                  <a:solidFill>
                    <a:srgbClr val="000000"/>
                  </a:solidFill>
                  <a:latin typeface="Courier New" pitchFamily="1" charset="0"/>
                </a:rPr>
                <a:t>n</a:t>
              </a:r>
              <a:r>
                <a:rPr lang="en-US" sz="1000" b="1">
                  <a:solidFill>
                    <a:srgbClr val="000000"/>
                  </a:solidFill>
                  <a:latin typeface="Courier New" pitchFamily="1" charset="0"/>
                </a:rPr>
                <a:t> </a:t>
              </a:r>
              <a:r>
                <a:rPr lang="en-US" sz="2000" b="1">
                  <a:solidFill>
                    <a:srgbClr val="000000"/>
                  </a:solidFill>
                  <a:latin typeface="Courier New" pitchFamily="1" charset="0"/>
                </a:rPr>
                <a:t>!=</a:t>
              </a:r>
              <a:r>
                <a:rPr lang="en-US" sz="1000" b="1">
                  <a:solidFill>
                    <a:srgbClr val="000000"/>
                  </a:solidFill>
                  <a:latin typeface="Courier New" pitchFamily="1" charset="0"/>
                </a:rPr>
                <a:t> </a:t>
              </a:r>
              <a:r>
                <a:rPr lang="en-US" sz="2000" b="1">
                  <a:solidFill>
                    <a:srgbClr val="000000"/>
                  </a:solidFill>
                  <a:latin typeface="Courier New" pitchFamily="1" charset="0"/>
                </a:rPr>
                <a:t>0</a:t>
              </a:r>
              <a:r>
                <a:rPr lang="en-US">
                  <a:solidFill>
                    <a:srgbClr val="000000"/>
                  </a:solidFill>
                  <a:latin typeface="Times New Roman" pitchFamily="1" charset="0"/>
                </a:rPr>
                <a:t> is </a:t>
              </a:r>
              <a:r>
                <a:rPr lang="en-US" sz="2000" b="1">
                  <a:solidFill>
                    <a:srgbClr val="000000"/>
                  </a:solidFill>
                  <a:latin typeface="Courier New" pitchFamily="1" charset="0"/>
                </a:rPr>
                <a:t>false</a:t>
              </a:r>
              <a:r>
                <a:rPr lang="en-US">
                  <a:solidFill>
                    <a:srgbClr val="000000"/>
                  </a:solidFill>
                  <a:latin typeface="Times New Roman" pitchFamily="1" charset="0"/>
                </a:rPr>
                <a:t>.  Because the expression	</a:t>
              </a:r>
            </a:p>
          </p:txBody>
        </p:sp>
        <p:sp>
          <p:nvSpPr>
            <p:cNvPr id="38921" name="Text Box 9"/>
            <p:cNvSpPr txBox="1">
              <a:spLocks noChangeArrowheads="1"/>
            </p:cNvSpPr>
            <p:nvPr/>
          </p:nvSpPr>
          <p:spPr bwMode="auto">
            <a:xfrm>
              <a:off x="576" y="2448"/>
              <a:ext cx="4848" cy="231"/>
            </a:xfrm>
            <a:prstGeom prst="rect">
              <a:avLst/>
            </a:prstGeom>
            <a:noFill/>
            <a:ln w="9525">
              <a:noFill/>
              <a:miter lim="800000"/>
              <a:headEnd/>
              <a:tailEnd/>
            </a:ln>
          </p:spPr>
          <p:txBody>
            <a:bodyPr>
              <a:prstTxWarp prst="textNoShape">
                <a:avLst/>
              </a:prstTxWarp>
              <a:spAutoFit/>
            </a:bodyPr>
            <a:lstStyle/>
            <a:p>
              <a:pPr algn="ctr">
                <a:lnSpc>
                  <a:spcPct val="90000"/>
                </a:lnSpc>
              </a:pPr>
              <a:r>
                <a:rPr lang="en-US" sz="2000" b="1">
                  <a:solidFill>
                    <a:srgbClr val="000000"/>
                  </a:solidFill>
                  <a:latin typeface="Courier New" pitchFamily="1" charset="0"/>
                </a:rPr>
                <a:t>false &amp;&amp; </a:t>
              </a:r>
              <a:r>
                <a:rPr lang="en-US" sz="2000" i="1">
                  <a:solidFill>
                    <a:srgbClr val="000000"/>
                  </a:solidFill>
                  <a:latin typeface="Times New Roman" pitchFamily="1" charset="0"/>
                </a:rPr>
                <a:t>anything</a:t>
              </a:r>
              <a:endParaRPr lang="en-US" sz="2000" b="1">
                <a:solidFill>
                  <a:srgbClr val="000000"/>
                </a:solidFill>
                <a:latin typeface="Courier New" pitchFamily="1" charset="0"/>
              </a:endParaRPr>
            </a:p>
          </p:txBody>
        </p:sp>
        <p:sp>
          <p:nvSpPr>
            <p:cNvPr id="38922" name="Rectangle 10"/>
            <p:cNvSpPr>
              <a:spLocks noChangeArrowheads="1"/>
            </p:cNvSpPr>
            <p:nvPr/>
          </p:nvSpPr>
          <p:spPr bwMode="auto">
            <a:xfrm>
              <a:off x="304" y="2736"/>
              <a:ext cx="5120" cy="28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25000"/>
                </a:spcAft>
              </a:pPr>
              <a:r>
                <a:rPr lang="en-US">
                  <a:solidFill>
                    <a:srgbClr val="000000"/>
                  </a:solidFill>
                  <a:latin typeface="Times New Roman" pitchFamily="1" charset="0"/>
                </a:rPr>
                <a:t>	is always </a:t>
              </a:r>
              <a:r>
                <a:rPr lang="en-US" sz="2000" b="1">
                  <a:solidFill>
                    <a:srgbClr val="000000"/>
                  </a:solidFill>
                  <a:latin typeface="Courier New" pitchFamily="1" charset="0"/>
                </a:rPr>
                <a:t>false</a:t>
              </a:r>
              <a:r>
                <a:rPr lang="en-US">
                  <a:solidFill>
                    <a:srgbClr val="000000"/>
                  </a:solidFill>
                  <a:latin typeface="Times New Roman" pitchFamily="1" charset="0"/>
                </a:rPr>
                <a:t>, the rest of the expression no longer matters.</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0790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7908" grpId="0" build="p" autoUpdateAnimBg="0"/>
    </p:bld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0" y="76200"/>
            <a:ext cx="9144000" cy="1143000"/>
          </a:xfrm>
          <a:noFill/>
        </p:spPr>
        <p:txBody>
          <a:bodyPr/>
          <a:lstStyle/>
          <a:p>
            <a:r>
              <a:rPr lang="en-US">
                <a:solidFill>
                  <a:srgbClr val="FF0000"/>
                </a:solidFill>
                <a:ea typeface="ＭＳ Ｐゴシック" pitchFamily="1" charset="-128"/>
                <a:cs typeface="ＭＳ Ｐゴシック" pitchFamily="1" charset="-128"/>
              </a:rPr>
              <a:t>The </a:t>
            </a:r>
            <a:r>
              <a:rPr lang="en-US" sz="3600" b="1">
                <a:solidFill>
                  <a:srgbClr val="FF0000"/>
                </a:solidFill>
                <a:latin typeface="Courier New" pitchFamily="1" charset="0"/>
                <a:ea typeface="ＭＳ Ｐゴシック" pitchFamily="1" charset="-128"/>
                <a:cs typeface="ＭＳ Ｐゴシック" pitchFamily="1" charset="-128"/>
              </a:rPr>
              <a:t>if</a:t>
            </a:r>
            <a:r>
              <a:rPr lang="en-US">
                <a:solidFill>
                  <a:srgbClr val="FF0000"/>
                </a:solidFill>
                <a:ea typeface="ＭＳ Ｐゴシック" pitchFamily="1" charset="-128"/>
                <a:cs typeface="ＭＳ Ｐゴシック" pitchFamily="1" charset="-128"/>
              </a:rPr>
              <a:t> </a:t>
            </a:r>
            <a:r>
              <a:rPr lang="en-US" sz="4000">
                <a:solidFill>
                  <a:srgbClr val="FF0000"/>
                </a:solidFill>
                <a:ea typeface="ＭＳ Ｐゴシック" pitchFamily="1" charset="-128"/>
                <a:cs typeface="ＭＳ Ｐゴシック" pitchFamily="1" charset="-128"/>
              </a:rPr>
              <a:t>Statement</a:t>
            </a:r>
            <a:endParaRPr lang="en-US" i="1">
              <a:solidFill>
                <a:srgbClr val="FF0000"/>
              </a:solidFill>
              <a:ea typeface="ＭＳ Ｐゴシック" pitchFamily="1" charset="-128"/>
              <a:cs typeface="ＭＳ Ｐゴシック" pitchFamily="1" charset="-128"/>
            </a:endParaRPr>
          </a:p>
        </p:txBody>
      </p:sp>
      <p:sp>
        <p:nvSpPr>
          <p:cNvPr id="40963" name="Text Box 3"/>
          <p:cNvSpPr txBox="1">
            <a:spLocks noChangeArrowheads="1"/>
          </p:cNvSpPr>
          <p:nvPr/>
        </p:nvSpPr>
        <p:spPr bwMode="auto">
          <a:xfrm>
            <a:off x="457200" y="1143000"/>
            <a:ext cx="8229600" cy="1077913"/>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The simplest of the control statements is the </a:t>
            </a:r>
            <a:r>
              <a:rPr lang="en-US" sz="2000" b="1">
                <a:solidFill>
                  <a:srgbClr val="000000"/>
                </a:solidFill>
                <a:latin typeface="Courier New" pitchFamily="1" charset="0"/>
              </a:rPr>
              <a:t>if</a:t>
            </a:r>
            <a:r>
              <a:rPr lang="en-US">
                <a:solidFill>
                  <a:srgbClr val="000000"/>
                </a:solidFill>
                <a:latin typeface="Times New Roman" pitchFamily="1" charset="0"/>
              </a:rPr>
              <a:t> statement, which occurs in two forms.  You use the first form whenever you need to perform an operation only if a particular condition is true:</a:t>
            </a:r>
          </a:p>
        </p:txBody>
      </p:sp>
      <p:sp>
        <p:nvSpPr>
          <p:cNvPr id="40964" name="Rectangle 4"/>
          <p:cNvSpPr>
            <a:spLocks noChangeArrowheads="1"/>
          </p:cNvSpPr>
          <p:nvPr/>
        </p:nvSpPr>
        <p:spPr bwMode="auto">
          <a:xfrm>
            <a:off x="1676400" y="2400300"/>
            <a:ext cx="5791200" cy="10699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0965" name="Text Box 5"/>
          <p:cNvSpPr txBox="1">
            <a:spLocks noChangeArrowheads="1"/>
          </p:cNvSpPr>
          <p:nvPr/>
        </p:nvSpPr>
        <p:spPr bwMode="auto">
          <a:xfrm>
            <a:off x="1778000" y="2454275"/>
            <a:ext cx="5638800" cy="915988"/>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if (</a:t>
            </a:r>
            <a:r>
              <a:rPr lang="en-US" sz="1800" i="1">
                <a:solidFill>
                  <a:srgbClr val="000000"/>
                </a:solidFill>
                <a:latin typeface="Times New Roman" pitchFamily="1" charset="0"/>
              </a:rPr>
              <a:t>condition</a:t>
            </a:r>
            <a:r>
              <a:rPr lang="en-US" sz="1800" b="1">
                <a:solidFill>
                  <a:srgbClr val="000000"/>
                </a:solidFill>
                <a:latin typeface="Courier New" pitchFamily="1" charset="0"/>
              </a:rPr>
              <a:t>)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the condition is true</a:t>
            </a:r>
            <a:endParaRPr lang="en-US" sz="1800" b="1">
              <a:solidFill>
                <a:srgbClr val="000000"/>
              </a:solidFill>
              <a:latin typeface="Courier New" pitchFamily="1" charset="0"/>
            </a:endParaRPr>
          </a:p>
          <a:p>
            <a:r>
              <a:rPr lang="en-US" sz="1800" b="1">
                <a:solidFill>
                  <a:srgbClr val="000000"/>
                </a:solidFill>
                <a:latin typeface="Courier New" pitchFamily="1" charset="0"/>
              </a:rPr>
              <a:t>}</a:t>
            </a:r>
          </a:p>
        </p:txBody>
      </p:sp>
      <p:grpSp>
        <p:nvGrpSpPr>
          <p:cNvPr id="2" name="Group 6"/>
          <p:cNvGrpSpPr>
            <a:grpSpLocks/>
          </p:cNvGrpSpPr>
          <p:nvPr/>
        </p:nvGrpSpPr>
        <p:grpSpPr bwMode="auto">
          <a:xfrm>
            <a:off x="457200" y="3708400"/>
            <a:ext cx="8229600" cy="2813050"/>
            <a:chOff x="288" y="2336"/>
            <a:chExt cx="5184" cy="1772"/>
          </a:xfrm>
        </p:grpSpPr>
        <p:sp>
          <p:nvSpPr>
            <p:cNvPr id="40967" name="Text Box 7"/>
            <p:cNvSpPr txBox="1">
              <a:spLocks noChangeArrowheads="1"/>
            </p:cNvSpPr>
            <p:nvPr/>
          </p:nvSpPr>
          <p:spPr bwMode="auto">
            <a:xfrm>
              <a:off x="288" y="2336"/>
              <a:ext cx="5184" cy="679"/>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You use the second form whenever you want to choose between two alternative paths, one for cases in which a condition is true and a second for cases in which that condition is false:</a:t>
              </a:r>
            </a:p>
          </p:txBody>
        </p:sp>
        <p:sp>
          <p:nvSpPr>
            <p:cNvPr id="40968" name="Rectangle 8"/>
            <p:cNvSpPr>
              <a:spLocks noChangeArrowheads="1"/>
            </p:cNvSpPr>
            <p:nvPr/>
          </p:nvSpPr>
          <p:spPr bwMode="auto">
            <a:xfrm>
              <a:off x="1056" y="3072"/>
              <a:ext cx="3648" cy="10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0969" name="Text Box 9"/>
            <p:cNvSpPr txBox="1">
              <a:spLocks noChangeArrowheads="1"/>
            </p:cNvSpPr>
            <p:nvPr/>
          </p:nvSpPr>
          <p:spPr bwMode="auto">
            <a:xfrm>
              <a:off x="1120" y="3099"/>
              <a:ext cx="3552" cy="923"/>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if (</a:t>
              </a:r>
              <a:r>
                <a:rPr lang="en-US" sz="1800" i="1">
                  <a:solidFill>
                    <a:srgbClr val="000000"/>
                  </a:solidFill>
                  <a:latin typeface="Times New Roman" pitchFamily="1" charset="0"/>
                </a:rPr>
                <a:t>condition</a:t>
              </a:r>
              <a:r>
                <a:rPr lang="en-US" sz="1800" b="1">
                  <a:solidFill>
                    <a:srgbClr val="000000"/>
                  </a:solidFill>
                  <a:latin typeface="Courier New" pitchFamily="1" charset="0"/>
                </a:rPr>
                <a:t>)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the condition is true</a:t>
              </a:r>
              <a:endParaRPr lang="en-US" sz="1800" b="1">
                <a:solidFill>
                  <a:srgbClr val="000000"/>
                </a:solidFill>
                <a:latin typeface="Courier New" pitchFamily="1" charset="0"/>
              </a:endParaRPr>
            </a:p>
            <a:p>
              <a:r>
                <a:rPr lang="en-US" sz="1800" b="1">
                  <a:solidFill>
                    <a:srgbClr val="000000"/>
                  </a:solidFill>
                  <a:latin typeface="Courier New" pitchFamily="1" charset="0"/>
                </a:rPr>
                <a:t>} else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the condition is false</a:t>
              </a:r>
              <a:endParaRPr lang="en-US" sz="1800" b="1">
                <a:solidFill>
                  <a:srgbClr val="000000"/>
                </a:solidFill>
                <a:latin typeface="Courier New" pitchFamily="1" charset="0"/>
              </a:endParaRPr>
            </a:p>
            <a:p>
              <a:r>
                <a:rPr lang="en-US" sz="1800" b="1">
                  <a:solidFill>
                    <a:srgbClr val="000000"/>
                  </a:solidFill>
                  <a:latin typeface="Courier New" pitchFamily="1"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Common Forms of the </a:t>
            </a:r>
            <a:r>
              <a:rPr lang="en-US" sz="3600" b="1">
                <a:solidFill>
                  <a:srgbClr val="FF0000"/>
                </a:solidFill>
                <a:latin typeface="Courier New" pitchFamily="1" charset="0"/>
                <a:ea typeface="ＭＳ Ｐゴシック" pitchFamily="1" charset="-128"/>
                <a:cs typeface="ＭＳ Ｐゴシック" pitchFamily="1" charset="-128"/>
              </a:rPr>
              <a:t>if</a:t>
            </a:r>
            <a:r>
              <a:rPr lang="en-US" sz="4000">
                <a:solidFill>
                  <a:srgbClr val="FF0000"/>
                </a:solidFill>
                <a:ea typeface="ＭＳ Ｐゴシック" pitchFamily="1" charset="-128"/>
                <a:cs typeface="ＭＳ Ｐゴシック" pitchFamily="1" charset="-128"/>
              </a:rPr>
              <a:t> Statement</a:t>
            </a:r>
            <a:endParaRPr lang="en-US" i="1">
              <a:solidFill>
                <a:srgbClr val="FF0000"/>
              </a:solidFill>
              <a:ea typeface="ＭＳ Ｐゴシック" pitchFamily="1" charset="-128"/>
              <a:cs typeface="ＭＳ Ｐゴシック" pitchFamily="1" charset="-128"/>
            </a:endParaRPr>
          </a:p>
        </p:txBody>
      </p:sp>
      <p:grpSp>
        <p:nvGrpSpPr>
          <p:cNvPr id="2" name="Group 3"/>
          <p:cNvGrpSpPr>
            <a:grpSpLocks/>
          </p:cNvGrpSpPr>
          <p:nvPr/>
        </p:nvGrpSpPr>
        <p:grpSpPr bwMode="auto">
          <a:xfrm>
            <a:off x="596900" y="2032000"/>
            <a:ext cx="3733800" cy="863600"/>
            <a:chOff x="376" y="1280"/>
            <a:chExt cx="2352" cy="544"/>
          </a:xfrm>
        </p:grpSpPr>
        <p:sp>
          <p:nvSpPr>
            <p:cNvPr id="43025" name="Rectangle 4"/>
            <p:cNvSpPr>
              <a:spLocks noChangeArrowheads="1"/>
            </p:cNvSpPr>
            <p:nvPr/>
          </p:nvSpPr>
          <p:spPr bwMode="auto">
            <a:xfrm>
              <a:off x="376" y="1488"/>
              <a:ext cx="2352" cy="3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3026" name="Text Box 5"/>
            <p:cNvSpPr txBox="1">
              <a:spLocks noChangeArrowheads="1"/>
            </p:cNvSpPr>
            <p:nvPr/>
          </p:nvSpPr>
          <p:spPr bwMode="auto">
            <a:xfrm>
              <a:off x="424" y="1522"/>
              <a:ext cx="2256" cy="231"/>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if (</a:t>
              </a:r>
              <a:r>
                <a:rPr lang="en-US" sz="1800" i="1">
                  <a:solidFill>
                    <a:srgbClr val="000000"/>
                  </a:solidFill>
                  <a:latin typeface="Times New Roman" pitchFamily="1" charset="0"/>
                </a:rPr>
                <a:t>condition</a:t>
              </a:r>
              <a:r>
                <a:rPr lang="en-US" sz="1800" b="1">
                  <a:solidFill>
                    <a:srgbClr val="000000"/>
                  </a:solidFill>
                  <a:latin typeface="Courier New" pitchFamily="1" charset="0"/>
                </a:rPr>
                <a:t>) </a:t>
              </a:r>
              <a:r>
                <a:rPr lang="en-US" sz="1800" i="1">
                  <a:solidFill>
                    <a:srgbClr val="000000"/>
                  </a:solidFill>
                  <a:latin typeface="Times New Roman" pitchFamily="1" charset="0"/>
                </a:rPr>
                <a:t>statement</a:t>
              </a:r>
              <a:endParaRPr lang="en-US" sz="1800" b="1">
                <a:solidFill>
                  <a:srgbClr val="000000"/>
                </a:solidFill>
                <a:latin typeface="Courier New" pitchFamily="1" charset="0"/>
              </a:endParaRPr>
            </a:p>
          </p:txBody>
        </p:sp>
        <p:sp>
          <p:nvSpPr>
            <p:cNvPr id="43027" name="Text Box 6"/>
            <p:cNvSpPr txBox="1">
              <a:spLocks noChangeArrowheads="1"/>
            </p:cNvSpPr>
            <p:nvPr/>
          </p:nvSpPr>
          <p:spPr bwMode="auto">
            <a:xfrm>
              <a:off x="384" y="1280"/>
              <a:ext cx="2256"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a:solidFill>
                    <a:srgbClr val="000000"/>
                  </a:solidFill>
                  <a:latin typeface="Times New Roman" pitchFamily="1" charset="0"/>
                </a:rPr>
                <a:t>Single line </a:t>
              </a:r>
              <a:r>
                <a:rPr lang="en-US" sz="1600" b="1">
                  <a:solidFill>
                    <a:srgbClr val="000000"/>
                  </a:solidFill>
                  <a:latin typeface="Courier New" pitchFamily="1" charset="0"/>
                </a:rPr>
                <a:t>if</a:t>
              </a:r>
              <a:r>
                <a:rPr lang="en-US" sz="1800">
                  <a:solidFill>
                    <a:srgbClr val="000000"/>
                  </a:solidFill>
                  <a:latin typeface="Times New Roman" pitchFamily="1" charset="0"/>
                </a:rPr>
                <a:t> statement</a:t>
              </a:r>
            </a:p>
          </p:txBody>
        </p:sp>
      </p:grpSp>
      <p:grpSp>
        <p:nvGrpSpPr>
          <p:cNvPr id="3" name="Group 7"/>
          <p:cNvGrpSpPr>
            <a:grpSpLocks/>
          </p:cNvGrpSpPr>
          <p:nvPr/>
        </p:nvGrpSpPr>
        <p:grpSpPr bwMode="auto">
          <a:xfrm>
            <a:off x="4724400" y="2032000"/>
            <a:ext cx="4051300" cy="1714500"/>
            <a:chOff x="2976" y="1280"/>
            <a:chExt cx="2552" cy="1080"/>
          </a:xfrm>
        </p:grpSpPr>
        <p:sp>
          <p:nvSpPr>
            <p:cNvPr id="43022" name="Rectangle 8"/>
            <p:cNvSpPr>
              <a:spLocks noChangeArrowheads="1"/>
            </p:cNvSpPr>
            <p:nvPr/>
          </p:nvSpPr>
          <p:spPr bwMode="auto">
            <a:xfrm>
              <a:off x="2976" y="1488"/>
              <a:ext cx="2400" cy="872"/>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3023" name="Text Box 9"/>
            <p:cNvSpPr txBox="1">
              <a:spLocks noChangeArrowheads="1"/>
            </p:cNvSpPr>
            <p:nvPr/>
          </p:nvSpPr>
          <p:spPr bwMode="auto">
            <a:xfrm>
              <a:off x="3024" y="1522"/>
              <a:ext cx="2304" cy="750"/>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if (</a:t>
              </a:r>
              <a:r>
                <a:rPr lang="en-US" sz="1800" i="1">
                  <a:solidFill>
                    <a:srgbClr val="000000"/>
                  </a:solidFill>
                  <a:latin typeface="Times New Roman" pitchFamily="1" charset="0"/>
                </a:rPr>
                <a:t>condition</a:t>
              </a:r>
              <a:r>
                <a:rPr lang="en-US" sz="1800" b="1">
                  <a:solidFill>
                    <a:srgbClr val="000000"/>
                  </a:solidFill>
                  <a:latin typeface="Courier New" pitchFamily="1" charset="0"/>
                </a:rPr>
                <a:t>)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a:t>
              </a:r>
            </a:p>
            <a:p>
              <a:r>
                <a:rPr lang="en-US" sz="1800" b="1">
                  <a:solidFill>
                    <a:srgbClr val="000000"/>
                  </a:solidFill>
                  <a:latin typeface="Courier New" pitchFamily="1" charset="0"/>
                </a:rPr>
                <a:t>   </a:t>
              </a:r>
              <a:r>
                <a:rPr lang="en-US" sz="1800" i="1">
                  <a:solidFill>
                    <a:srgbClr val="000000"/>
                  </a:solidFill>
                  <a:latin typeface="Times New Roman" pitchFamily="1" charset="0"/>
                </a:rPr>
                <a:t>. . . more statements . . .</a:t>
              </a:r>
            </a:p>
            <a:p>
              <a:r>
                <a:rPr lang="en-US" sz="1800" b="1">
                  <a:solidFill>
                    <a:srgbClr val="000000"/>
                  </a:solidFill>
                  <a:latin typeface="Courier New" pitchFamily="1" charset="0"/>
                </a:rPr>
                <a:t>}</a:t>
              </a:r>
              <a:endParaRPr lang="en-US" sz="1800" i="1">
                <a:solidFill>
                  <a:srgbClr val="000000"/>
                </a:solidFill>
                <a:latin typeface="Times New Roman" pitchFamily="1" charset="0"/>
              </a:endParaRPr>
            </a:p>
          </p:txBody>
        </p:sp>
        <p:sp>
          <p:nvSpPr>
            <p:cNvPr id="43024" name="Text Box 10"/>
            <p:cNvSpPr txBox="1">
              <a:spLocks noChangeArrowheads="1"/>
            </p:cNvSpPr>
            <p:nvPr/>
          </p:nvSpPr>
          <p:spPr bwMode="auto">
            <a:xfrm>
              <a:off x="2984" y="1280"/>
              <a:ext cx="2544"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a:solidFill>
                    <a:srgbClr val="000000"/>
                  </a:solidFill>
                  <a:latin typeface="Times New Roman" pitchFamily="1" charset="0"/>
                </a:rPr>
                <a:t>Multiline </a:t>
              </a:r>
              <a:r>
                <a:rPr lang="en-US" sz="1600" b="1">
                  <a:solidFill>
                    <a:srgbClr val="000000"/>
                  </a:solidFill>
                  <a:latin typeface="Courier New" pitchFamily="1" charset="0"/>
                </a:rPr>
                <a:t>if</a:t>
              </a:r>
              <a:r>
                <a:rPr lang="en-US" sz="1800">
                  <a:solidFill>
                    <a:srgbClr val="000000"/>
                  </a:solidFill>
                  <a:latin typeface="Times New Roman" pitchFamily="1" charset="0"/>
                </a:rPr>
                <a:t> statement with curly braces</a:t>
              </a:r>
            </a:p>
          </p:txBody>
        </p:sp>
      </p:grpSp>
      <p:grpSp>
        <p:nvGrpSpPr>
          <p:cNvPr id="4" name="Group 11"/>
          <p:cNvGrpSpPr>
            <a:grpSpLocks/>
          </p:cNvGrpSpPr>
          <p:nvPr/>
        </p:nvGrpSpPr>
        <p:grpSpPr bwMode="auto">
          <a:xfrm>
            <a:off x="596900" y="3848100"/>
            <a:ext cx="4051300" cy="1931988"/>
            <a:chOff x="376" y="2424"/>
            <a:chExt cx="2552" cy="1217"/>
          </a:xfrm>
        </p:grpSpPr>
        <p:sp>
          <p:nvSpPr>
            <p:cNvPr id="43019" name="Rectangle 12"/>
            <p:cNvSpPr>
              <a:spLocks noChangeArrowheads="1"/>
            </p:cNvSpPr>
            <p:nvPr/>
          </p:nvSpPr>
          <p:spPr bwMode="auto">
            <a:xfrm>
              <a:off x="376" y="2632"/>
              <a:ext cx="2304" cy="1009"/>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3020" name="Text Box 13"/>
            <p:cNvSpPr txBox="1">
              <a:spLocks noChangeArrowheads="1"/>
            </p:cNvSpPr>
            <p:nvPr/>
          </p:nvSpPr>
          <p:spPr bwMode="auto">
            <a:xfrm>
              <a:off x="424" y="2666"/>
              <a:ext cx="2208" cy="923"/>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if (</a:t>
              </a:r>
              <a:r>
                <a:rPr lang="en-US" sz="1800" i="1">
                  <a:solidFill>
                    <a:srgbClr val="000000"/>
                  </a:solidFill>
                  <a:latin typeface="Times New Roman" pitchFamily="1" charset="0"/>
                </a:rPr>
                <a:t>condition</a:t>
              </a:r>
              <a:r>
                <a:rPr lang="en-US" sz="1800" b="1">
                  <a:solidFill>
                    <a:srgbClr val="000000"/>
                  </a:solidFill>
                  <a:latin typeface="Courier New" pitchFamily="1" charset="0"/>
                </a:rPr>
                <a:t>)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a:t>
              </a:r>
              <a:r>
                <a:rPr lang="en-US" sz="1600" baseline="-25000">
                  <a:solidFill>
                    <a:srgbClr val="000000"/>
                  </a:solidFill>
                  <a:latin typeface="Times New Roman" pitchFamily="1" charset="0"/>
                </a:rPr>
                <a:t>true</a:t>
              </a:r>
              <a:endParaRPr lang="en-US" sz="1800" i="1">
                <a:solidFill>
                  <a:srgbClr val="000000"/>
                </a:solidFill>
                <a:latin typeface="Times New Roman" pitchFamily="1" charset="0"/>
              </a:endParaRPr>
            </a:p>
            <a:p>
              <a:r>
                <a:rPr lang="en-US" sz="1800" b="1">
                  <a:solidFill>
                    <a:srgbClr val="000000"/>
                  </a:solidFill>
                  <a:latin typeface="Courier New" pitchFamily="1" charset="0"/>
                </a:rPr>
                <a:t>} else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a:t>
              </a:r>
              <a:r>
                <a:rPr lang="en-US" sz="1600" baseline="-25000">
                  <a:solidFill>
                    <a:srgbClr val="000000"/>
                  </a:solidFill>
                  <a:latin typeface="Times New Roman" pitchFamily="1" charset="0"/>
                </a:rPr>
                <a:t>false</a:t>
              </a:r>
              <a:endParaRPr lang="en-US" sz="1800" i="1">
                <a:solidFill>
                  <a:srgbClr val="000000"/>
                </a:solidFill>
                <a:latin typeface="Times New Roman" pitchFamily="1" charset="0"/>
              </a:endParaRPr>
            </a:p>
            <a:p>
              <a:r>
                <a:rPr lang="en-US" sz="1800" b="1">
                  <a:solidFill>
                    <a:srgbClr val="000000"/>
                  </a:solidFill>
                  <a:latin typeface="Courier New" pitchFamily="1" charset="0"/>
                </a:rPr>
                <a:t>}</a:t>
              </a:r>
            </a:p>
          </p:txBody>
        </p:sp>
        <p:sp>
          <p:nvSpPr>
            <p:cNvPr id="43021" name="Text Box 14"/>
            <p:cNvSpPr txBox="1">
              <a:spLocks noChangeArrowheads="1"/>
            </p:cNvSpPr>
            <p:nvPr/>
          </p:nvSpPr>
          <p:spPr bwMode="auto">
            <a:xfrm>
              <a:off x="384" y="2424"/>
              <a:ext cx="2544" cy="231"/>
            </a:xfrm>
            <a:prstGeom prst="rect">
              <a:avLst/>
            </a:prstGeom>
            <a:noFill/>
            <a:ln w="9525">
              <a:noFill/>
              <a:miter lim="800000"/>
              <a:headEnd/>
              <a:tailEnd/>
            </a:ln>
          </p:spPr>
          <p:txBody>
            <a:bodyPr>
              <a:prstTxWarp prst="textNoShape">
                <a:avLst/>
              </a:prstTxWarp>
              <a:spAutoFit/>
            </a:bodyPr>
            <a:lstStyle/>
            <a:p>
              <a:pPr>
                <a:spcBef>
                  <a:spcPct val="50000"/>
                </a:spcBef>
              </a:pPr>
              <a:r>
                <a:rPr lang="en-US" sz="1600" b="1">
                  <a:solidFill>
                    <a:srgbClr val="000000"/>
                  </a:solidFill>
                  <a:latin typeface="Courier New" pitchFamily="1" charset="0"/>
                </a:rPr>
                <a:t>if</a:t>
              </a:r>
              <a:r>
                <a:rPr lang="en-US" sz="1800">
                  <a:solidFill>
                    <a:srgbClr val="000000"/>
                  </a:solidFill>
                  <a:latin typeface="Times New Roman" pitchFamily="1" charset="0"/>
                </a:rPr>
                <a:t>/</a:t>
              </a:r>
              <a:r>
                <a:rPr lang="en-US" sz="1600" b="1">
                  <a:solidFill>
                    <a:srgbClr val="000000"/>
                  </a:solidFill>
                  <a:latin typeface="Courier New" pitchFamily="1" charset="0"/>
                </a:rPr>
                <a:t>else</a:t>
              </a:r>
              <a:r>
                <a:rPr lang="en-US" sz="1800">
                  <a:solidFill>
                    <a:srgbClr val="000000"/>
                  </a:solidFill>
                  <a:latin typeface="Times New Roman" pitchFamily="1" charset="0"/>
                </a:rPr>
                <a:t> statement with curly braces</a:t>
              </a:r>
            </a:p>
          </p:txBody>
        </p:sp>
      </p:grpSp>
      <p:grpSp>
        <p:nvGrpSpPr>
          <p:cNvPr id="5" name="Group 15"/>
          <p:cNvGrpSpPr>
            <a:grpSpLocks/>
          </p:cNvGrpSpPr>
          <p:nvPr/>
        </p:nvGrpSpPr>
        <p:grpSpPr bwMode="auto">
          <a:xfrm>
            <a:off x="4724400" y="3848100"/>
            <a:ext cx="4051300" cy="2768600"/>
            <a:chOff x="2976" y="2424"/>
            <a:chExt cx="2552" cy="1744"/>
          </a:xfrm>
        </p:grpSpPr>
        <p:sp>
          <p:nvSpPr>
            <p:cNvPr id="43016" name="Rectangle 16"/>
            <p:cNvSpPr>
              <a:spLocks noChangeArrowheads="1"/>
            </p:cNvSpPr>
            <p:nvPr/>
          </p:nvSpPr>
          <p:spPr bwMode="auto">
            <a:xfrm>
              <a:off x="2976" y="2632"/>
              <a:ext cx="2400" cy="15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3017" name="Text Box 17"/>
            <p:cNvSpPr txBox="1">
              <a:spLocks noChangeArrowheads="1"/>
            </p:cNvSpPr>
            <p:nvPr/>
          </p:nvSpPr>
          <p:spPr bwMode="auto">
            <a:xfrm>
              <a:off x="3024" y="2666"/>
              <a:ext cx="2304" cy="1442"/>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if (</a:t>
              </a:r>
              <a:r>
                <a:rPr lang="en-US" sz="1800" i="1">
                  <a:solidFill>
                    <a:srgbClr val="000000"/>
                  </a:solidFill>
                  <a:latin typeface="Times New Roman" pitchFamily="1" charset="0"/>
                </a:rPr>
                <a:t>condition</a:t>
              </a:r>
              <a:r>
                <a:rPr lang="en-US" sz="1600" baseline="-25000">
                  <a:solidFill>
                    <a:srgbClr val="000000"/>
                  </a:solidFill>
                  <a:latin typeface="Times New Roman" pitchFamily="1" charset="0"/>
                </a:rPr>
                <a:t>1</a:t>
              </a:r>
              <a:r>
                <a:rPr lang="en-US" sz="1800" b="1">
                  <a:solidFill>
                    <a:srgbClr val="000000"/>
                  </a:solidFill>
                  <a:latin typeface="Courier New" pitchFamily="1" charset="0"/>
                </a:rPr>
                <a:t>)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a:t>
              </a:r>
              <a:r>
                <a:rPr lang="en-US" sz="1600" baseline="-25000">
                  <a:solidFill>
                    <a:srgbClr val="000000"/>
                  </a:solidFill>
                  <a:latin typeface="Times New Roman" pitchFamily="1" charset="0"/>
                </a:rPr>
                <a:t>1</a:t>
              </a:r>
              <a:endParaRPr lang="en-US" sz="1800" i="1">
                <a:solidFill>
                  <a:srgbClr val="000000"/>
                </a:solidFill>
                <a:latin typeface="Times New Roman" pitchFamily="1" charset="0"/>
              </a:endParaRPr>
            </a:p>
            <a:p>
              <a:r>
                <a:rPr lang="en-US" sz="1800" b="1">
                  <a:solidFill>
                    <a:srgbClr val="000000"/>
                  </a:solidFill>
                  <a:latin typeface="Courier New" pitchFamily="1" charset="0"/>
                </a:rPr>
                <a:t>} else if (</a:t>
              </a:r>
              <a:r>
                <a:rPr lang="en-US" sz="1800" i="1">
                  <a:solidFill>
                    <a:srgbClr val="000000"/>
                  </a:solidFill>
                  <a:latin typeface="Times New Roman" pitchFamily="1" charset="0"/>
                </a:rPr>
                <a:t>condition</a:t>
              </a:r>
              <a:r>
                <a:rPr lang="en-US" sz="1600" baseline="-25000">
                  <a:solidFill>
                    <a:srgbClr val="000000"/>
                  </a:solidFill>
                  <a:latin typeface="Times New Roman" pitchFamily="1" charset="0"/>
                </a:rPr>
                <a:t>2</a:t>
              </a:r>
              <a:r>
                <a:rPr lang="en-US" sz="1800" b="1">
                  <a:solidFill>
                    <a:srgbClr val="000000"/>
                  </a:solidFill>
                  <a:latin typeface="Courier New" pitchFamily="1" charset="0"/>
                </a:rPr>
                <a:t>)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a:t>
              </a:r>
              <a:r>
                <a:rPr lang="en-US" sz="1600" baseline="-25000">
                  <a:solidFill>
                    <a:srgbClr val="000000"/>
                  </a:solidFill>
                  <a:latin typeface="Times New Roman" pitchFamily="1" charset="0"/>
                </a:rPr>
                <a:t>2</a:t>
              </a:r>
              <a:endParaRPr lang="en-US" sz="1800" i="1">
                <a:solidFill>
                  <a:srgbClr val="000000"/>
                </a:solidFill>
                <a:latin typeface="Times New Roman" pitchFamily="1" charset="0"/>
              </a:endParaRPr>
            </a:p>
            <a:p>
              <a:r>
                <a:rPr lang="en-US" sz="1800" i="1">
                  <a:solidFill>
                    <a:srgbClr val="000000"/>
                  </a:solidFill>
                  <a:latin typeface="Times New Roman" pitchFamily="1" charset="0"/>
                </a:rPr>
                <a:t>. . . more </a:t>
              </a:r>
              <a:r>
                <a:rPr lang="en-US" sz="1600" b="1">
                  <a:solidFill>
                    <a:srgbClr val="000000"/>
                  </a:solidFill>
                  <a:latin typeface="Courier New" pitchFamily="1" charset="0"/>
                </a:rPr>
                <a:t>else</a:t>
              </a:r>
              <a:r>
                <a:rPr lang="en-US" sz="1800" i="1">
                  <a:solidFill>
                    <a:srgbClr val="000000"/>
                  </a:solidFill>
                  <a:latin typeface="Times New Roman" pitchFamily="1" charset="0"/>
                </a:rPr>
                <a:t>/</a:t>
              </a:r>
              <a:r>
                <a:rPr lang="en-US" sz="1600" b="1">
                  <a:solidFill>
                    <a:srgbClr val="000000"/>
                  </a:solidFill>
                  <a:latin typeface="Courier New" pitchFamily="1" charset="0"/>
                </a:rPr>
                <a:t>if</a:t>
              </a:r>
              <a:r>
                <a:rPr lang="en-US" sz="1800" i="1">
                  <a:solidFill>
                    <a:srgbClr val="000000"/>
                  </a:solidFill>
                  <a:latin typeface="Times New Roman" pitchFamily="1" charset="0"/>
                </a:rPr>
                <a:t> conditions . . .</a:t>
              </a:r>
            </a:p>
            <a:p>
              <a:r>
                <a:rPr lang="en-US" sz="1800" b="1">
                  <a:solidFill>
                    <a:srgbClr val="000000"/>
                  </a:solidFill>
                  <a:latin typeface="Courier New" pitchFamily="1" charset="0"/>
                </a:rPr>
                <a:t>} else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a:t>
              </a:r>
              <a:r>
                <a:rPr lang="en-US" sz="1600" baseline="-25000">
                  <a:solidFill>
                    <a:srgbClr val="000000"/>
                  </a:solidFill>
                  <a:latin typeface="Times New Roman" pitchFamily="1" charset="0"/>
                </a:rPr>
                <a:t>else</a:t>
              </a:r>
              <a:endParaRPr lang="en-US" sz="1800" i="1">
                <a:solidFill>
                  <a:srgbClr val="000000"/>
                </a:solidFill>
                <a:latin typeface="Times New Roman" pitchFamily="1" charset="0"/>
              </a:endParaRPr>
            </a:p>
            <a:p>
              <a:r>
                <a:rPr lang="en-US" sz="1800" b="1">
                  <a:solidFill>
                    <a:srgbClr val="000000"/>
                  </a:solidFill>
                  <a:latin typeface="Courier New" pitchFamily="1" charset="0"/>
                </a:rPr>
                <a:t>}</a:t>
              </a:r>
            </a:p>
          </p:txBody>
        </p:sp>
        <p:sp>
          <p:nvSpPr>
            <p:cNvPr id="43018" name="Text Box 18"/>
            <p:cNvSpPr txBox="1">
              <a:spLocks noChangeArrowheads="1"/>
            </p:cNvSpPr>
            <p:nvPr/>
          </p:nvSpPr>
          <p:spPr bwMode="auto">
            <a:xfrm>
              <a:off x="2984" y="2424"/>
              <a:ext cx="2544"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a:solidFill>
                    <a:srgbClr val="000000"/>
                  </a:solidFill>
                  <a:latin typeface="Times New Roman" pitchFamily="1" charset="0"/>
                </a:rPr>
                <a:t>Cascading </a:t>
              </a:r>
              <a:r>
                <a:rPr lang="en-US" sz="1600" b="1">
                  <a:solidFill>
                    <a:srgbClr val="000000"/>
                  </a:solidFill>
                  <a:latin typeface="Courier New" pitchFamily="1" charset="0"/>
                </a:rPr>
                <a:t>if</a:t>
              </a:r>
              <a:r>
                <a:rPr lang="en-US" sz="1800">
                  <a:solidFill>
                    <a:srgbClr val="000000"/>
                  </a:solidFill>
                  <a:latin typeface="Times New Roman" pitchFamily="1" charset="0"/>
                </a:rPr>
                <a:t> statement</a:t>
              </a:r>
            </a:p>
          </p:txBody>
        </p:sp>
      </p:grpSp>
      <p:sp>
        <p:nvSpPr>
          <p:cNvPr id="43015" name="Text Box 19"/>
          <p:cNvSpPr txBox="1">
            <a:spLocks noChangeArrowheads="1"/>
          </p:cNvSpPr>
          <p:nvPr/>
        </p:nvSpPr>
        <p:spPr bwMode="auto">
          <a:xfrm>
            <a:off x="457200" y="1143000"/>
            <a:ext cx="8229600" cy="749300"/>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The examples in the book use only the following forms of the </a:t>
            </a:r>
            <a:r>
              <a:rPr lang="en-US" sz="2000" b="1">
                <a:solidFill>
                  <a:srgbClr val="000000"/>
                </a:solidFill>
                <a:latin typeface="Courier New" pitchFamily="1" charset="0"/>
              </a:rPr>
              <a:t>if</a:t>
            </a:r>
            <a:r>
              <a:rPr lang="en-US">
                <a:solidFill>
                  <a:srgbClr val="000000"/>
                </a:solidFill>
                <a:latin typeface="Times New Roman" pitchFamily="1" charset="0"/>
              </a:rPr>
              <a:t> statement: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The </a:t>
            </a:r>
            <a:r>
              <a:rPr lang="en-US" sz="3600" b="1">
                <a:solidFill>
                  <a:srgbClr val="FF0000"/>
                </a:solidFill>
                <a:latin typeface="Courier New" pitchFamily="1" charset="0"/>
                <a:ea typeface="ＭＳ Ｐゴシック" pitchFamily="1" charset="-128"/>
                <a:cs typeface="ＭＳ Ｐゴシック" pitchFamily="1" charset="-128"/>
              </a:rPr>
              <a:t>?:</a:t>
            </a:r>
            <a:r>
              <a:rPr lang="en-US" sz="4000">
                <a:solidFill>
                  <a:srgbClr val="FF0000"/>
                </a:solidFill>
                <a:ea typeface="ＭＳ Ｐゴシック" pitchFamily="1" charset="-128"/>
                <a:cs typeface="ＭＳ Ｐゴシック" pitchFamily="1" charset="-128"/>
              </a:rPr>
              <a:t> Operator</a:t>
            </a:r>
            <a:endParaRPr lang="en-US" i="1">
              <a:solidFill>
                <a:srgbClr val="FF0000"/>
              </a:solidFill>
              <a:ea typeface="ＭＳ Ｐゴシック" pitchFamily="1" charset="-128"/>
              <a:cs typeface="ＭＳ Ｐゴシック" pitchFamily="1" charset="-128"/>
            </a:endParaRPr>
          </a:p>
        </p:txBody>
      </p:sp>
      <p:sp>
        <p:nvSpPr>
          <p:cNvPr id="45059" name="Rectangle 3"/>
          <p:cNvSpPr>
            <a:spLocks noChangeArrowheads="1"/>
          </p:cNvSpPr>
          <p:nvPr/>
        </p:nvSpPr>
        <p:spPr bwMode="auto">
          <a:xfrm>
            <a:off x="520700" y="1155700"/>
            <a:ext cx="8128000" cy="11303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In addition to the </a:t>
            </a:r>
            <a:r>
              <a:rPr lang="en-US" sz="2000" b="1" dirty="0">
                <a:solidFill>
                  <a:srgbClr val="000000"/>
                </a:solidFill>
                <a:latin typeface="Courier New" pitchFamily="1" charset="0"/>
              </a:rPr>
              <a:t>if</a:t>
            </a:r>
            <a:r>
              <a:rPr lang="en-US" dirty="0">
                <a:solidFill>
                  <a:srgbClr val="000000"/>
                </a:solidFill>
                <a:latin typeface="Times New Roman" pitchFamily="1" charset="0"/>
              </a:rPr>
              <a:t> statement,</a:t>
            </a:r>
            <a:r>
              <a:rPr lang="en-US" dirty="0" smtClean="0">
                <a:solidFill>
                  <a:srgbClr val="000000"/>
                </a:solidFill>
                <a:latin typeface="Times New Roman" pitchFamily="1" charset="0"/>
              </a:rPr>
              <a:t> C++ </a:t>
            </a:r>
            <a:r>
              <a:rPr lang="en-US" dirty="0">
                <a:solidFill>
                  <a:srgbClr val="000000"/>
                </a:solidFill>
                <a:latin typeface="Times New Roman" pitchFamily="1" charset="0"/>
              </a:rPr>
              <a:t>provides a more compact way to express conditional execution that can be extremely useful in certain situations.  This feature is called 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(pronounced </a:t>
            </a:r>
            <a:r>
              <a:rPr lang="en-US" i="1" dirty="0">
                <a:solidFill>
                  <a:srgbClr val="000000"/>
                </a:solidFill>
                <a:latin typeface="Times New Roman" pitchFamily="1" charset="0"/>
              </a:rPr>
              <a:t>question-mark-colon</a:t>
            </a:r>
            <a:r>
              <a:rPr lang="en-US" dirty="0">
                <a:solidFill>
                  <a:srgbClr val="000000"/>
                </a:solidFill>
                <a:latin typeface="Times New Roman" pitchFamily="1" charset="0"/>
              </a:rPr>
              <a:t>) and is part of the expression structure.  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has the following form:</a:t>
            </a:r>
          </a:p>
        </p:txBody>
      </p:sp>
      <p:sp>
        <p:nvSpPr>
          <p:cNvPr id="514052" name="Rectangle 4"/>
          <p:cNvSpPr>
            <a:spLocks noChangeArrowheads="1"/>
          </p:cNvSpPr>
          <p:nvPr/>
        </p:nvSpPr>
        <p:spPr bwMode="auto">
          <a:xfrm>
            <a:off x="508000" y="3733800"/>
            <a:ext cx="8128000" cy="14478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When</a:t>
            </a:r>
            <a:r>
              <a:rPr lang="en-US" dirty="0" smtClean="0">
                <a:solidFill>
                  <a:srgbClr val="000000"/>
                </a:solidFill>
                <a:latin typeface="Times New Roman" pitchFamily="1" charset="0"/>
              </a:rPr>
              <a:t> C++ </a:t>
            </a:r>
            <a:r>
              <a:rPr lang="en-US" dirty="0">
                <a:solidFill>
                  <a:srgbClr val="000000"/>
                </a:solidFill>
                <a:latin typeface="Times New Roman" pitchFamily="1" charset="0"/>
              </a:rPr>
              <a:t>evaluates 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it first determines the value of </a:t>
            </a:r>
            <a:r>
              <a:rPr lang="en-US" i="1" dirty="0" smtClean="0">
                <a:solidFill>
                  <a:srgbClr val="000000"/>
                </a:solidFill>
                <a:latin typeface="Times New Roman" pitchFamily="1" charset="0"/>
              </a:rPr>
              <a:t>condition</a:t>
            </a:r>
            <a:r>
              <a:rPr lang="en-US" dirty="0" smtClean="0">
                <a:solidFill>
                  <a:srgbClr val="000000"/>
                </a:solidFill>
                <a:latin typeface="Times New Roman" pitchFamily="1" charset="0"/>
              </a:rPr>
              <a:t>.  </a:t>
            </a:r>
            <a:r>
              <a:rPr lang="en-US" dirty="0">
                <a:solidFill>
                  <a:srgbClr val="000000"/>
                </a:solidFill>
                <a:latin typeface="Times New Roman" pitchFamily="1" charset="0"/>
              </a:rPr>
              <a:t>If </a:t>
            </a:r>
            <a:r>
              <a:rPr lang="en-US" i="1" dirty="0">
                <a:solidFill>
                  <a:srgbClr val="000000"/>
                </a:solidFill>
                <a:latin typeface="Times New Roman" pitchFamily="1" charset="0"/>
              </a:rPr>
              <a:t>condition</a:t>
            </a:r>
            <a:r>
              <a:rPr lang="en-US" dirty="0">
                <a:solidFill>
                  <a:srgbClr val="000000"/>
                </a:solidFill>
                <a:latin typeface="Times New Roman" pitchFamily="1" charset="0"/>
              </a:rPr>
              <a:t> is </a:t>
            </a:r>
            <a:r>
              <a:rPr lang="en-US" sz="2000" b="1" dirty="0">
                <a:solidFill>
                  <a:srgbClr val="000000"/>
                </a:solidFill>
                <a:latin typeface="Courier New" pitchFamily="1" charset="0"/>
              </a:rPr>
              <a:t>true</a:t>
            </a:r>
            <a:r>
              <a:rPr lang="en-US" dirty="0">
                <a:solidFill>
                  <a:srgbClr val="000000"/>
                </a:solidFill>
                <a:latin typeface="Times New Roman" pitchFamily="1" charset="0"/>
              </a:rPr>
              <a:t>,</a:t>
            </a:r>
            <a:r>
              <a:rPr lang="en-US" dirty="0" smtClean="0">
                <a:solidFill>
                  <a:srgbClr val="000000"/>
                </a:solidFill>
                <a:latin typeface="Times New Roman" pitchFamily="1" charset="0"/>
              </a:rPr>
              <a:t> C++ </a:t>
            </a:r>
            <a:r>
              <a:rPr lang="en-US" dirty="0">
                <a:solidFill>
                  <a:srgbClr val="000000"/>
                </a:solidFill>
                <a:latin typeface="Times New Roman" pitchFamily="1" charset="0"/>
              </a:rPr>
              <a:t>evaluates </a:t>
            </a:r>
            <a:r>
              <a:rPr lang="en-US" i="1" dirty="0">
                <a:solidFill>
                  <a:srgbClr val="000000"/>
                </a:solidFill>
                <a:latin typeface="Times New Roman" pitchFamily="1" charset="0"/>
              </a:rPr>
              <a:t>expression</a:t>
            </a:r>
            <a:r>
              <a:rPr lang="en-US" sz="2000" baseline="-25000" dirty="0">
                <a:solidFill>
                  <a:srgbClr val="000000"/>
                </a:solidFill>
                <a:latin typeface="Times New Roman" pitchFamily="1" charset="0"/>
              </a:rPr>
              <a:t>1</a:t>
            </a:r>
            <a:r>
              <a:rPr lang="en-US" dirty="0">
                <a:solidFill>
                  <a:srgbClr val="000000"/>
                </a:solidFill>
                <a:latin typeface="Times New Roman" pitchFamily="1" charset="0"/>
              </a:rPr>
              <a:t> and uses that as the value; if </a:t>
            </a:r>
            <a:r>
              <a:rPr lang="en-US" i="1" dirty="0">
                <a:solidFill>
                  <a:srgbClr val="000000"/>
                </a:solidFill>
                <a:latin typeface="Times New Roman" pitchFamily="1" charset="0"/>
              </a:rPr>
              <a:t>condition</a:t>
            </a:r>
            <a:r>
              <a:rPr lang="en-US" dirty="0">
                <a:solidFill>
                  <a:srgbClr val="000000"/>
                </a:solidFill>
                <a:latin typeface="Times New Roman" pitchFamily="1" charset="0"/>
              </a:rPr>
              <a:t> is </a:t>
            </a:r>
            <a:r>
              <a:rPr lang="en-US" sz="2000" b="1" dirty="0">
                <a:solidFill>
                  <a:srgbClr val="000000"/>
                </a:solidFill>
                <a:latin typeface="Courier New" pitchFamily="1" charset="0"/>
              </a:rPr>
              <a:t>false</a:t>
            </a:r>
            <a:r>
              <a:rPr lang="en-US" dirty="0">
                <a:solidFill>
                  <a:srgbClr val="000000"/>
                </a:solidFill>
                <a:latin typeface="Times New Roman" pitchFamily="1" charset="0"/>
              </a:rPr>
              <a:t>,</a:t>
            </a:r>
            <a:r>
              <a:rPr lang="en-US" dirty="0" smtClean="0">
                <a:solidFill>
                  <a:srgbClr val="000000"/>
                </a:solidFill>
                <a:latin typeface="Times New Roman" pitchFamily="1" charset="0"/>
              </a:rPr>
              <a:t> C++ </a:t>
            </a:r>
            <a:r>
              <a:rPr lang="en-US" dirty="0">
                <a:solidFill>
                  <a:srgbClr val="000000"/>
                </a:solidFill>
                <a:latin typeface="Times New Roman" pitchFamily="1" charset="0"/>
              </a:rPr>
              <a:t>evaluates </a:t>
            </a:r>
            <a:r>
              <a:rPr lang="en-US" i="1" dirty="0">
                <a:solidFill>
                  <a:srgbClr val="000000"/>
                </a:solidFill>
                <a:latin typeface="Times New Roman" pitchFamily="1" charset="0"/>
              </a:rPr>
              <a:t>expression</a:t>
            </a:r>
            <a:r>
              <a:rPr lang="en-US" sz="2000" baseline="-25000" dirty="0">
                <a:solidFill>
                  <a:srgbClr val="000000"/>
                </a:solidFill>
                <a:latin typeface="Times New Roman" pitchFamily="1" charset="0"/>
              </a:rPr>
              <a:t>2</a:t>
            </a:r>
            <a:r>
              <a:rPr lang="en-US" dirty="0">
                <a:solidFill>
                  <a:srgbClr val="000000"/>
                </a:solidFill>
                <a:latin typeface="Times New Roman" pitchFamily="1" charset="0"/>
              </a:rPr>
              <a:t> instead.</a:t>
            </a:r>
          </a:p>
        </p:txBody>
      </p:sp>
      <p:sp>
        <p:nvSpPr>
          <p:cNvPr id="45061" name="Rectangle 5"/>
          <p:cNvSpPr>
            <a:spLocks noChangeArrowheads="1"/>
          </p:cNvSpPr>
          <p:nvPr/>
        </p:nvSpPr>
        <p:spPr bwMode="auto">
          <a:xfrm>
            <a:off x="2578100" y="2908300"/>
            <a:ext cx="4152900" cy="5969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r>
              <a:rPr lang="en-US" sz="1800" i="1">
                <a:solidFill>
                  <a:srgbClr val="000000"/>
                </a:solidFill>
                <a:latin typeface="Times New Roman" pitchFamily="1" charset="0"/>
              </a:rPr>
              <a:t>condition</a:t>
            </a:r>
            <a:r>
              <a:rPr lang="en-US" sz="1800" b="1">
                <a:solidFill>
                  <a:srgbClr val="000000"/>
                </a:solidFill>
                <a:latin typeface="Courier New" pitchFamily="1" charset="0"/>
              </a:rPr>
              <a:t> ? </a:t>
            </a:r>
            <a:r>
              <a:rPr lang="en-US" sz="1800" i="1">
                <a:solidFill>
                  <a:srgbClr val="000000"/>
                </a:solidFill>
                <a:latin typeface="Times New Roman" pitchFamily="1" charset="0"/>
              </a:rPr>
              <a:t>expression</a:t>
            </a:r>
            <a:r>
              <a:rPr lang="en-US" sz="1600" baseline="-25000">
                <a:solidFill>
                  <a:srgbClr val="000000"/>
                </a:solidFill>
                <a:latin typeface="Times New Roman" pitchFamily="1" charset="0"/>
              </a:rPr>
              <a:t>1</a:t>
            </a:r>
            <a:r>
              <a:rPr lang="en-US" sz="1800" b="1">
                <a:solidFill>
                  <a:srgbClr val="000000"/>
                </a:solidFill>
                <a:latin typeface="Courier New" pitchFamily="1" charset="0"/>
              </a:rPr>
              <a:t> : </a:t>
            </a:r>
            <a:r>
              <a:rPr lang="en-US" sz="1800" i="1">
                <a:solidFill>
                  <a:srgbClr val="000000"/>
                </a:solidFill>
                <a:latin typeface="Times New Roman" pitchFamily="1" charset="0"/>
              </a:rPr>
              <a:t>expression</a:t>
            </a:r>
            <a:r>
              <a:rPr lang="en-US" sz="1600" baseline="-25000">
                <a:solidFill>
                  <a:srgbClr val="000000"/>
                </a:solidFill>
                <a:latin typeface="Times New Roman" pitchFamily="1" charset="0"/>
              </a:rPr>
              <a:t>2</a:t>
            </a:r>
            <a:endParaRPr lang="en-US">
              <a:solidFill>
                <a:srgbClr val="000000"/>
              </a:solidFill>
              <a:latin typeface="Times New Roman" pitchFamily="1" charset="0"/>
            </a:endParaRPr>
          </a:p>
        </p:txBody>
      </p:sp>
      <p:grpSp>
        <p:nvGrpSpPr>
          <p:cNvPr id="2" name="Group 6"/>
          <p:cNvGrpSpPr>
            <a:grpSpLocks/>
          </p:cNvGrpSpPr>
          <p:nvPr/>
        </p:nvGrpSpPr>
        <p:grpSpPr bwMode="auto">
          <a:xfrm>
            <a:off x="520700" y="5092700"/>
            <a:ext cx="8128000" cy="1460500"/>
            <a:chOff x="328" y="3208"/>
            <a:chExt cx="5120" cy="920"/>
          </a:xfrm>
        </p:grpSpPr>
        <p:sp>
          <p:nvSpPr>
            <p:cNvPr id="45063" name="Rectangle 7"/>
            <p:cNvSpPr>
              <a:spLocks noChangeArrowheads="1"/>
            </p:cNvSpPr>
            <p:nvPr/>
          </p:nvSpPr>
          <p:spPr bwMode="auto">
            <a:xfrm>
              <a:off x="328" y="3208"/>
              <a:ext cx="5120" cy="92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You</a:t>
              </a:r>
              <a:r>
                <a:rPr lang="en-US" dirty="0" smtClean="0">
                  <a:solidFill>
                    <a:srgbClr val="000000"/>
                  </a:solidFill>
                  <a:latin typeface="Times New Roman" pitchFamily="1" charset="0"/>
                </a:rPr>
                <a:t> can use </a:t>
              </a:r>
              <a:r>
                <a:rPr lang="en-US" dirty="0">
                  <a:solidFill>
                    <a:srgbClr val="000000"/>
                  </a:solidFill>
                  <a:latin typeface="Times New Roman" pitchFamily="1" charset="0"/>
                </a:rPr>
                <a:t>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to assign the larger of </a:t>
              </a:r>
              <a:r>
                <a:rPr lang="en-US" sz="2000" b="1" dirty="0" err="1">
                  <a:solidFill>
                    <a:srgbClr val="000000"/>
                  </a:solidFill>
                  <a:latin typeface="Courier New" pitchFamily="1" charset="0"/>
                </a:rPr>
                <a:t>x</a:t>
              </a:r>
              <a:r>
                <a:rPr lang="en-US" dirty="0">
                  <a:solidFill>
                    <a:srgbClr val="000000"/>
                  </a:solidFill>
                  <a:latin typeface="Times New Roman" pitchFamily="1" charset="0"/>
                </a:rPr>
                <a:t> and </a:t>
              </a:r>
              <a:r>
                <a:rPr lang="en-US" sz="2000" b="1" dirty="0" err="1">
                  <a:solidFill>
                    <a:srgbClr val="000000"/>
                  </a:solidFill>
                  <a:latin typeface="Courier New" pitchFamily="1" charset="0"/>
                </a:rPr>
                <a:t>y</a:t>
              </a:r>
              <a:r>
                <a:rPr lang="en-US" dirty="0">
                  <a:solidFill>
                    <a:srgbClr val="000000"/>
                  </a:solidFill>
                  <a:latin typeface="Times New Roman" pitchFamily="1" charset="0"/>
                </a:rPr>
                <a:t> to the variable </a:t>
              </a:r>
              <a:r>
                <a:rPr lang="en-US" sz="2000" b="1" dirty="0">
                  <a:solidFill>
                    <a:srgbClr val="000000"/>
                  </a:solidFill>
                  <a:latin typeface="Courier New" pitchFamily="1" charset="0"/>
                </a:rPr>
                <a:t>max</a:t>
              </a:r>
              <a:r>
                <a:rPr lang="en-US" dirty="0">
                  <a:solidFill>
                    <a:srgbClr val="000000"/>
                  </a:solidFill>
                  <a:latin typeface="Times New Roman" pitchFamily="1" charset="0"/>
                </a:rPr>
                <a:t> like this: </a:t>
              </a:r>
            </a:p>
          </p:txBody>
        </p:sp>
        <p:sp>
          <p:nvSpPr>
            <p:cNvPr id="45064" name="Rectangle 8"/>
            <p:cNvSpPr>
              <a:spLocks noChangeArrowheads="1"/>
            </p:cNvSpPr>
            <p:nvPr/>
          </p:nvSpPr>
          <p:spPr bwMode="auto">
            <a:xfrm>
              <a:off x="1728" y="3704"/>
              <a:ext cx="2448" cy="37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r>
                <a:rPr lang="en-US" sz="2000" b="1">
                  <a:solidFill>
                    <a:srgbClr val="000000"/>
                  </a:solidFill>
                  <a:latin typeface="Courier New" pitchFamily="1" charset="0"/>
                </a:rPr>
                <a:t>max = (x &gt; y) ? x : y;</a:t>
              </a:r>
              <a:endParaRPr lang="en-US">
                <a:solidFill>
                  <a:srgbClr val="000000"/>
                </a:solidFill>
                <a:latin typeface="Times New Roman" pitchFamily="1"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4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4052" grpId="0"/>
    </p:bld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The </a:t>
            </a:r>
            <a:r>
              <a:rPr lang="en-US" sz="3600" b="1">
                <a:solidFill>
                  <a:srgbClr val="FF0000"/>
                </a:solidFill>
                <a:latin typeface="Courier New" pitchFamily="1" charset="0"/>
                <a:ea typeface="ＭＳ Ｐゴシック" pitchFamily="1" charset="-128"/>
                <a:cs typeface="ＭＳ Ｐゴシック" pitchFamily="1" charset="-128"/>
              </a:rPr>
              <a:t>switch</a:t>
            </a:r>
            <a:r>
              <a:rPr lang="en-US" sz="4000">
                <a:solidFill>
                  <a:srgbClr val="FF0000"/>
                </a:solidFill>
                <a:ea typeface="ＭＳ Ｐゴシック" pitchFamily="1" charset="-128"/>
                <a:cs typeface="ＭＳ Ｐゴシック" pitchFamily="1" charset="-128"/>
              </a:rPr>
              <a:t> Statement</a:t>
            </a:r>
            <a:endParaRPr lang="en-US" i="1">
              <a:solidFill>
                <a:srgbClr val="FF0000"/>
              </a:solidFill>
              <a:ea typeface="ＭＳ Ｐゴシック" pitchFamily="1" charset="-128"/>
              <a:cs typeface="ＭＳ Ｐゴシック" pitchFamily="1" charset="-128"/>
            </a:endParaRPr>
          </a:p>
        </p:txBody>
      </p:sp>
      <p:sp>
        <p:nvSpPr>
          <p:cNvPr id="47107" name="Text Box 3"/>
          <p:cNvSpPr txBox="1">
            <a:spLocks noChangeArrowheads="1"/>
          </p:cNvSpPr>
          <p:nvPr/>
        </p:nvSpPr>
        <p:spPr bwMode="auto">
          <a:xfrm>
            <a:off x="457200" y="1143000"/>
            <a:ext cx="8229600" cy="749300"/>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The </a:t>
            </a:r>
            <a:r>
              <a:rPr lang="en-US" sz="2000" b="1">
                <a:solidFill>
                  <a:srgbClr val="000000"/>
                </a:solidFill>
                <a:latin typeface="Courier New" pitchFamily="1" charset="0"/>
              </a:rPr>
              <a:t>switch</a:t>
            </a:r>
            <a:r>
              <a:rPr lang="en-US">
                <a:solidFill>
                  <a:srgbClr val="000000"/>
                </a:solidFill>
                <a:latin typeface="Times New Roman" pitchFamily="1" charset="0"/>
              </a:rPr>
              <a:t> statement provides a convenient syntax for choosing among a set of possible paths:</a:t>
            </a:r>
          </a:p>
        </p:txBody>
      </p:sp>
      <p:grpSp>
        <p:nvGrpSpPr>
          <p:cNvPr id="2" name="Group 4"/>
          <p:cNvGrpSpPr>
            <a:grpSpLocks/>
          </p:cNvGrpSpPr>
          <p:nvPr/>
        </p:nvGrpSpPr>
        <p:grpSpPr bwMode="auto">
          <a:xfrm>
            <a:off x="393700" y="1066800"/>
            <a:ext cx="8382000" cy="1009650"/>
            <a:chOff x="248" y="672"/>
            <a:chExt cx="5280" cy="636"/>
          </a:xfrm>
        </p:grpSpPr>
        <p:sp>
          <p:nvSpPr>
            <p:cNvPr id="47131" name="Rectangle 5"/>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32" name="Text Box 6"/>
            <p:cNvSpPr txBox="1">
              <a:spLocks noChangeArrowheads="1"/>
            </p:cNvSpPr>
            <p:nvPr/>
          </p:nvSpPr>
          <p:spPr bwMode="auto">
            <a:xfrm>
              <a:off x="288" y="720"/>
              <a:ext cx="5184" cy="481"/>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When</a:t>
              </a:r>
              <a:r>
                <a:rPr lang="en-US" dirty="0" smtClean="0">
                  <a:solidFill>
                    <a:srgbClr val="000000"/>
                  </a:solidFill>
                  <a:latin typeface="Times New Roman" pitchFamily="1" charset="0"/>
                </a:rPr>
                <a:t> C++ </a:t>
              </a:r>
              <a:r>
                <a:rPr lang="en-US" dirty="0">
                  <a:solidFill>
                    <a:srgbClr val="000000"/>
                  </a:solidFill>
                  <a:latin typeface="Times New Roman" pitchFamily="1" charset="0"/>
                </a:rPr>
                <a:t>executes a </a:t>
              </a:r>
              <a:r>
                <a:rPr lang="en-US" sz="2000" b="1" dirty="0">
                  <a:solidFill>
                    <a:srgbClr val="000000"/>
                  </a:solidFill>
                  <a:latin typeface="Courier New" pitchFamily="1" charset="0"/>
                </a:rPr>
                <a:t>switch</a:t>
              </a:r>
              <a:r>
                <a:rPr lang="en-US" dirty="0">
                  <a:solidFill>
                    <a:srgbClr val="000000"/>
                  </a:solidFill>
                  <a:latin typeface="Times New Roman" pitchFamily="1" charset="0"/>
                </a:rPr>
                <a:t> statement, it begins by evaluating </a:t>
              </a:r>
              <a:r>
                <a:rPr lang="en-US" i="1" dirty="0">
                  <a:solidFill>
                    <a:srgbClr val="000000"/>
                  </a:solidFill>
                  <a:latin typeface="Times New Roman" pitchFamily="1" charset="0"/>
                </a:rPr>
                <a:t>expression,</a:t>
              </a:r>
              <a:r>
                <a:rPr lang="en-US" dirty="0">
                  <a:solidFill>
                    <a:srgbClr val="000000"/>
                  </a:solidFill>
                  <a:latin typeface="Times New Roman" pitchFamily="1" charset="0"/>
                </a:rPr>
                <a:t> which must produce an integer-like value.</a:t>
              </a:r>
            </a:p>
          </p:txBody>
        </p:sp>
      </p:grpSp>
      <p:grpSp>
        <p:nvGrpSpPr>
          <p:cNvPr id="3" name="Group 7"/>
          <p:cNvGrpSpPr>
            <a:grpSpLocks/>
          </p:cNvGrpSpPr>
          <p:nvPr/>
        </p:nvGrpSpPr>
        <p:grpSpPr bwMode="auto">
          <a:xfrm>
            <a:off x="393700" y="1066800"/>
            <a:ext cx="8382000" cy="1009650"/>
            <a:chOff x="248" y="672"/>
            <a:chExt cx="5280" cy="636"/>
          </a:xfrm>
        </p:grpSpPr>
        <p:sp>
          <p:nvSpPr>
            <p:cNvPr id="47129" name="Rectangle 8"/>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30" name="Text Box 9"/>
            <p:cNvSpPr txBox="1">
              <a:spLocks noChangeArrowheads="1"/>
            </p:cNvSpPr>
            <p:nvPr/>
          </p:nvSpPr>
          <p:spPr bwMode="auto">
            <a:xfrm>
              <a:off x="288" y="720"/>
              <a:ext cx="5184" cy="481"/>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smtClean="0">
                  <a:solidFill>
                    <a:srgbClr val="000000"/>
                  </a:solidFill>
                  <a:latin typeface="Times New Roman" pitchFamily="1" charset="0"/>
                </a:rPr>
                <a:t>C++ </a:t>
              </a:r>
              <a:r>
                <a:rPr lang="en-US" dirty="0">
                  <a:solidFill>
                    <a:srgbClr val="000000"/>
                  </a:solidFill>
                  <a:latin typeface="Times New Roman" pitchFamily="1" charset="0"/>
                </a:rPr>
                <a:t>then looks for a </a:t>
              </a:r>
              <a:r>
                <a:rPr lang="en-US" sz="2000" b="1" dirty="0">
                  <a:solidFill>
                    <a:srgbClr val="000000"/>
                  </a:solidFill>
                  <a:latin typeface="Courier New" pitchFamily="1" charset="0"/>
                </a:rPr>
                <a:t>case</a:t>
              </a:r>
              <a:r>
                <a:rPr lang="en-US" dirty="0">
                  <a:solidFill>
                    <a:srgbClr val="000000"/>
                  </a:solidFill>
                  <a:latin typeface="Times New Roman" pitchFamily="1" charset="0"/>
                </a:rPr>
                <a:t> clause that matches </a:t>
              </a:r>
              <a:r>
                <a:rPr lang="en-US" i="1" dirty="0">
                  <a:solidFill>
                    <a:srgbClr val="000000"/>
                  </a:solidFill>
                  <a:latin typeface="Times New Roman" pitchFamily="1" charset="0"/>
                </a:rPr>
                <a:t>expression</a:t>
              </a:r>
              <a:r>
                <a:rPr lang="en-US" dirty="0">
                  <a:solidFill>
                    <a:srgbClr val="000000"/>
                  </a:solidFill>
                  <a:latin typeface="Times New Roman" pitchFamily="1" charset="0"/>
                </a:rPr>
                <a:t>.  If </a:t>
              </a:r>
              <a:r>
                <a:rPr lang="en-US" i="1" dirty="0">
                  <a:solidFill>
                    <a:srgbClr val="000000"/>
                  </a:solidFill>
                  <a:latin typeface="Times New Roman" pitchFamily="1" charset="0"/>
                </a:rPr>
                <a:t>expression</a:t>
              </a:r>
              <a:r>
                <a:rPr lang="en-US" dirty="0">
                  <a:solidFill>
                    <a:srgbClr val="000000"/>
                  </a:solidFill>
                  <a:latin typeface="Times New Roman" pitchFamily="1" charset="0"/>
                </a:rPr>
                <a:t> was equal to </a:t>
              </a:r>
              <a:r>
                <a:rPr lang="en-US" i="1" dirty="0">
                  <a:solidFill>
                    <a:srgbClr val="000000"/>
                  </a:solidFill>
                  <a:latin typeface="Times New Roman" pitchFamily="1" charset="0"/>
                </a:rPr>
                <a:t>v</a:t>
              </a:r>
              <a:r>
                <a:rPr lang="en-US" sz="2000" baseline="-25000" dirty="0">
                  <a:solidFill>
                    <a:srgbClr val="000000"/>
                  </a:solidFill>
                  <a:latin typeface="Times New Roman" pitchFamily="1" charset="0"/>
                </a:rPr>
                <a:t>2</a:t>
              </a:r>
              <a:r>
                <a:rPr lang="en-US" dirty="0" smtClean="0">
                  <a:solidFill>
                    <a:srgbClr val="000000"/>
                  </a:solidFill>
                  <a:latin typeface="Times New Roman" pitchFamily="1" charset="0"/>
                </a:rPr>
                <a:t>, C++ </a:t>
              </a:r>
              <a:r>
                <a:rPr lang="en-US" dirty="0">
                  <a:solidFill>
                    <a:srgbClr val="000000"/>
                  </a:solidFill>
                  <a:latin typeface="Times New Roman" pitchFamily="1" charset="0"/>
                </a:rPr>
                <a:t>would choose the second clause.</a:t>
              </a:r>
            </a:p>
          </p:txBody>
        </p:sp>
      </p:grpSp>
      <p:grpSp>
        <p:nvGrpSpPr>
          <p:cNvPr id="4" name="Group 10"/>
          <p:cNvGrpSpPr>
            <a:grpSpLocks/>
          </p:cNvGrpSpPr>
          <p:nvPr/>
        </p:nvGrpSpPr>
        <p:grpSpPr bwMode="auto">
          <a:xfrm>
            <a:off x="393700" y="1066800"/>
            <a:ext cx="8382000" cy="1009650"/>
            <a:chOff x="248" y="672"/>
            <a:chExt cx="5280" cy="636"/>
          </a:xfrm>
        </p:grpSpPr>
        <p:sp>
          <p:nvSpPr>
            <p:cNvPr id="47127" name="Rectangle 11"/>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8" name="Text Box 12"/>
            <p:cNvSpPr txBox="1">
              <a:spLocks noChangeArrowheads="1"/>
            </p:cNvSpPr>
            <p:nvPr/>
          </p:nvSpPr>
          <p:spPr bwMode="auto">
            <a:xfrm>
              <a:off x="288" y="720"/>
              <a:ext cx="5184" cy="481"/>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smtClean="0">
                  <a:solidFill>
                    <a:srgbClr val="000000"/>
                  </a:solidFill>
                  <a:latin typeface="Times New Roman" pitchFamily="1" charset="0"/>
                </a:rPr>
                <a:t>C++ </a:t>
              </a:r>
              <a:r>
                <a:rPr lang="en-US" dirty="0">
                  <a:solidFill>
                    <a:srgbClr val="000000"/>
                  </a:solidFill>
                  <a:latin typeface="Times New Roman" pitchFamily="1" charset="0"/>
                </a:rPr>
                <a:t>evaluates the statements in a </a:t>
              </a:r>
              <a:r>
                <a:rPr lang="en-US" sz="2000" b="1" dirty="0">
                  <a:solidFill>
                    <a:srgbClr val="000000"/>
                  </a:solidFill>
                  <a:latin typeface="Courier New" pitchFamily="1" charset="0"/>
                </a:rPr>
                <a:t>case</a:t>
              </a:r>
              <a:r>
                <a:rPr lang="en-US" dirty="0">
                  <a:solidFill>
                    <a:srgbClr val="000000"/>
                  </a:solidFill>
                  <a:latin typeface="Times New Roman" pitchFamily="1" charset="0"/>
                </a:rPr>
                <a:t> clause until it reaches the </a:t>
              </a:r>
              <a:r>
                <a:rPr lang="en-US" sz="2000" b="1" dirty="0">
                  <a:solidFill>
                    <a:srgbClr val="000000"/>
                  </a:solidFill>
                  <a:latin typeface="Courier New" pitchFamily="1" charset="0"/>
                </a:rPr>
                <a:t>break</a:t>
              </a:r>
              <a:r>
                <a:rPr lang="en-US" dirty="0">
                  <a:solidFill>
                    <a:srgbClr val="000000"/>
                  </a:solidFill>
                  <a:latin typeface="Times New Roman" pitchFamily="1" charset="0"/>
                </a:rPr>
                <a:t> statement, which should appear at the end of each clause.</a:t>
              </a:r>
            </a:p>
          </p:txBody>
        </p:sp>
      </p:grpSp>
      <p:grpSp>
        <p:nvGrpSpPr>
          <p:cNvPr id="5" name="Group 13"/>
          <p:cNvGrpSpPr>
            <a:grpSpLocks/>
          </p:cNvGrpSpPr>
          <p:nvPr/>
        </p:nvGrpSpPr>
        <p:grpSpPr bwMode="auto">
          <a:xfrm>
            <a:off x="393700" y="1066800"/>
            <a:ext cx="8382000" cy="1009650"/>
            <a:chOff x="248" y="672"/>
            <a:chExt cx="5280" cy="636"/>
          </a:xfrm>
        </p:grpSpPr>
        <p:sp>
          <p:nvSpPr>
            <p:cNvPr id="47125" name="Rectangle 14"/>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6" name="Text Box 15"/>
            <p:cNvSpPr txBox="1">
              <a:spLocks noChangeArrowheads="1"/>
            </p:cNvSpPr>
            <p:nvPr/>
          </p:nvSpPr>
          <p:spPr bwMode="auto">
            <a:xfrm>
              <a:off x="288" y="720"/>
              <a:ext cx="5184" cy="481"/>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If none of the values in the </a:t>
              </a:r>
              <a:r>
                <a:rPr lang="en-US" sz="2000" b="1" dirty="0">
                  <a:solidFill>
                    <a:srgbClr val="000000"/>
                  </a:solidFill>
                  <a:latin typeface="Courier New" pitchFamily="1" charset="0"/>
                </a:rPr>
                <a:t>case</a:t>
              </a:r>
              <a:r>
                <a:rPr lang="en-US" dirty="0">
                  <a:solidFill>
                    <a:srgbClr val="000000"/>
                  </a:solidFill>
                  <a:latin typeface="Times New Roman" pitchFamily="1" charset="0"/>
                </a:rPr>
                <a:t> clauses match the expression</a:t>
              </a:r>
              <a:r>
                <a:rPr lang="en-US">
                  <a:solidFill>
                    <a:srgbClr val="000000"/>
                  </a:solidFill>
                  <a:latin typeface="Times New Roman" pitchFamily="1" charset="0"/>
                </a:rPr>
                <a:t>,</a:t>
              </a:r>
              <a:r>
                <a:rPr lang="en-US" smtClean="0">
                  <a:solidFill>
                    <a:srgbClr val="000000"/>
                  </a:solidFill>
                  <a:latin typeface="Times New Roman" pitchFamily="1" charset="0"/>
                </a:rPr>
                <a:t>   C</a:t>
              </a:r>
              <a:r>
                <a:rPr lang="en-US" dirty="0" smtClean="0">
                  <a:solidFill>
                    <a:srgbClr val="000000"/>
                  </a:solidFill>
                  <a:latin typeface="Times New Roman" pitchFamily="1" charset="0"/>
                </a:rPr>
                <a:t>++ </a:t>
              </a:r>
              <a:r>
                <a:rPr lang="en-US" dirty="0">
                  <a:solidFill>
                    <a:srgbClr val="000000"/>
                  </a:solidFill>
                  <a:latin typeface="Times New Roman" pitchFamily="1" charset="0"/>
                </a:rPr>
                <a:t>evaluates the statements in the </a:t>
              </a:r>
              <a:r>
                <a:rPr lang="en-US" sz="2000" b="1" dirty="0">
                  <a:solidFill>
                    <a:srgbClr val="000000"/>
                  </a:solidFill>
                  <a:latin typeface="Courier New" pitchFamily="1" charset="0"/>
                </a:rPr>
                <a:t>default</a:t>
              </a:r>
              <a:r>
                <a:rPr lang="en-US" dirty="0">
                  <a:solidFill>
                    <a:srgbClr val="000000"/>
                  </a:solidFill>
                  <a:latin typeface="Times New Roman" pitchFamily="1" charset="0"/>
                </a:rPr>
                <a:t> clause.</a:t>
              </a:r>
            </a:p>
          </p:txBody>
        </p:sp>
      </p:grpSp>
      <p:grpSp>
        <p:nvGrpSpPr>
          <p:cNvPr id="6" name="Group 16"/>
          <p:cNvGrpSpPr>
            <a:grpSpLocks/>
          </p:cNvGrpSpPr>
          <p:nvPr/>
        </p:nvGrpSpPr>
        <p:grpSpPr bwMode="auto">
          <a:xfrm>
            <a:off x="1676400" y="2108200"/>
            <a:ext cx="5791200" cy="3644900"/>
            <a:chOff x="1056" y="1328"/>
            <a:chExt cx="3648" cy="2296"/>
          </a:xfrm>
        </p:grpSpPr>
        <p:sp>
          <p:nvSpPr>
            <p:cNvPr id="47123" name="Rectangle 17"/>
            <p:cNvSpPr>
              <a:spLocks noChangeArrowheads="1"/>
            </p:cNvSpPr>
            <p:nvPr/>
          </p:nvSpPr>
          <p:spPr bwMode="auto">
            <a:xfrm>
              <a:off x="1056" y="1328"/>
              <a:ext cx="3648" cy="229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4" name="Text Box 18"/>
            <p:cNvSpPr txBox="1">
              <a:spLocks noChangeArrowheads="1"/>
            </p:cNvSpPr>
            <p:nvPr/>
          </p:nvSpPr>
          <p:spPr bwMode="auto">
            <a:xfrm>
              <a:off x="1120" y="1384"/>
              <a:ext cx="3552" cy="2134"/>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switch ( </a:t>
              </a:r>
              <a:r>
                <a:rPr lang="en-US" sz="1800" i="1">
                  <a:solidFill>
                    <a:srgbClr val="000000"/>
                  </a:solidFill>
                  <a:latin typeface="Times New Roman" pitchFamily="1" charset="0"/>
                </a:rPr>
                <a:t>expression</a:t>
              </a:r>
              <a:r>
                <a:rPr lang="en-US" sz="1800" b="1">
                  <a:solidFill>
                    <a:srgbClr val="000000"/>
                  </a:solidFill>
                  <a:latin typeface="Courier New" pitchFamily="1" charset="0"/>
                </a:rPr>
                <a:t> ) {</a:t>
              </a:r>
            </a:p>
            <a:p>
              <a:r>
                <a:rPr lang="en-US" sz="1800" b="1">
                  <a:solidFill>
                    <a:srgbClr val="000000"/>
                  </a:solidFill>
                  <a:latin typeface="Courier New" pitchFamily="1" charset="0"/>
                </a:rPr>
                <a:t>  case </a:t>
              </a:r>
              <a:r>
                <a:rPr lang="en-US" sz="1800" i="1">
                  <a:solidFill>
                    <a:srgbClr val="000000"/>
                  </a:solidFill>
                  <a:latin typeface="Times New Roman" pitchFamily="1" charset="0"/>
                </a:rPr>
                <a:t>v</a:t>
              </a:r>
              <a:r>
                <a:rPr lang="en-US" sz="1600" baseline="-25000">
                  <a:solidFill>
                    <a:srgbClr val="000000"/>
                  </a:solidFill>
                  <a:latin typeface="Times New Roman" pitchFamily="1" charset="0"/>
                </a:rPr>
                <a:t>1</a:t>
              </a:r>
              <a:r>
                <a:rPr lang="en-US" sz="1800" b="1">
                  <a:solidFill>
                    <a:srgbClr val="000000"/>
                  </a:solidFill>
                  <a:latin typeface="Courier New" pitchFamily="1" charset="0"/>
                </a:rPr>
                <a:t>:</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expression = v</a:t>
              </a:r>
              <a:r>
                <a:rPr lang="en-US" sz="1600" baseline="-25000">
                  <a:solidFill>
                    <a:srgbClr val="000000"/>
                  </a:solidFill>
                  <a:latin typeface="Times New Roman" pitchFamily="1" charset="0"/>
                </a:rPr>
                <a:t>1</a:t>
              </a:r>
              <a:endParaRPr lang="en-US" sz="1800" b="1">
                <a:solidFill>
                  <a:srgbClr val="000000"/>
                </a:solidFill>
                <a:latin typeface="Courier New" pitchFamily="1" charset="0"/>
              </a:endParaRPr>
            </a:p>
            <a:p>
              <a:r>
                <a:rPr lang="en-US" sz="1800" b="1">
                  <a:solidFill>
                    <a:srgbClr val="000000"/>
                  </a:solidFill>
                  <a:latin typeface="Courier New" pitchFamily="1" charset="0"/>
                </a:rPr>
                <a:t>    break;</a:t>
              </a:r>
            </a:p>
            <a:p>
              <a:r>
                <a:rPr lang="en-US" sz="1800" b="1">
                  <a:solidFill>
                    <a:srgbClr val="000000"/>
                  </a:solidFill>
                  <a:latin typeface="Courier New" pitchFamily="1" charset="0"/>
                </a:rPr>
                <a:t>  case </a:t>
              </a:r>
              <a:r>
                <a:rPr lang="en-US" sz="1800" i="1">
                  <a:solidFill>
                    <a:srgbClr val="000000"/>
                  </a:solidFill>
                  <a:latin typeface="Times New Roman" pitchFamily="1" charset="0"/>
                </a:rPr>
                <a:t>v</a:t>
              </a:r>
              <a:r>
                <a:rPr lang="en-US" sz="1600" baseline="-25000">
                  <a:solidFill>
                    <a:srgbClr val="000000"/>
                  </a:solidFill>
                  <a:latin typeface="Times New Roman" pitchFamily="1" charset="0"/>
                </a:rPr>
                <a:t>2</a:t>
              </a:r>
              <a:r>
                <a:rPr lang="en-US" sz="1800" b="1">
                  <a:solidFill>
                    <a:srgbClr val="000000"/>
                  </a:solidFill>
                  <a:latin typeface="Courier New" pitchFamily="1" charset="0"/>
                </a:rPr>
                <a:t>:</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expression = v</a:t>
              </a:r>
              <a:r>
                <a:rPr lang="en-US" sz="1600" baseline="-25000">
                  <a:solidFill>
                    <a:srgbClr val="000000"/>
                  </a:solidFill>
                  <a:latin typeface="Times New Roman" pitchFamily="1" charset="0"/>
                </a:rPr>
                <a:t>2</a:t>
              </a:r>
              <a:endParaRPr lang="en-US" sz="1800" b="1">
                <a:solidFill>
                  <a:srgbClr val="000000"/>
                </a:solidFill>
                <a:latin typeface="Courier New" pitchFamily="1" charset="0"/>
              </a:endParaRPr>
            </a:p>
            <a:p>
              <a:r>
                <a:rPr lang="en-US" sz="1800" b="1">
                  <a:solidFill>
                    <a:srgbClr val="000000"/>
                  </a:solidFill>
                  <a:latin typeface="Courier New" pitchFamily="1" charset="0"/>
                </a:rPr>
                <a:t>    break;</a:t>
              </a:r>
            </a:p>
            <a:p>
              <a:r>
                <a:rPr lang="en-US" sz="1800" b="1">
                  <a:solidFill>
                    <a:srgbClr val="000000"/>
                  </a:solidFill>
                  <a:latin typeface="Courier New" pitchFamily="1" charset="0"/>
                </a:rPr>
                <a:t>  </a:t>
              </a:r>
              <a:r>
                <a:rPr lang="en-US" sz="1800" i="1">
                  <a:solidFill>
                    <a:srgbClr val="000000"/>
                  </a:solidFill>
                  <a:latin typeface="Times New Roman" pitchFamily="1" charset="0"/>
                </a:rPr>
                <a:t>. . . more case clauses if needed . . . </a:t>
              </a:r>
              <a:endParaRPr lang="en-US" sz="1800" b="1">
                <a:solidFill>
                  <a:srgbClr val="000000"/>
                </a:solidFill>
                <a:latin typeface="Courier New" pitchFamily="1" charset="0"/>
              </a:endParaRPr>
            </a:p>
            <a:p>
              <a:r>
                <a:rPr lang="en-US" sz="1800" b="1">
                  <a:solidFill>
                    <a:srgbClr val="000000"/>
                  </a:solidFill>
                  <a:latin typeface="Courier New" pitchFamily="1" charset="0"/>
                </a:rPr>
                <a:t>  default:</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no values match</a:t>
              </a:r>
              <a:endParaRPr lang="en-US" sz="1800" b="1">
                <a:solidFill>
                  <a:srgbClr val="000000"/>
                </a:solidFill>
                <a:latin typeface="Courier New" pitchFamily="1" charset="0"/>
              </a:endParaRPr>
            </a:p>
            <a:p>
              <a:r>
                <a:rPr lang="en-US" sz="1800" b="1">
                  <a:solidFill>
                    <a:srgbClr val="000000"/>
                  </a:solidFill>
                  <a:latin typeface="Courier New" pitchFamily="1" charset="0"/>
                </a:rPr>
                <a:t>    break;</a:t>
              </a:r>
            </a:p>
            <a:p>
              <a:r>
                <a:rPr lang="en-US" sz="1800" b="1">
                  <a:solidFill>
                    <a:srgbClr val="000000"/>
                  </a:solidFill>
                  <a:latin typeface="Courier New" pitchFamily="1" charset="0"/>
                </a:rPr>
                <a:t>}</a:t>
              </a:r>
            </a:p>
          </p:txBody>
        </p:sp>
      </p:grpSp>
      <p:grpSp>
        <p:nvGrpSpPr>
          <p:cNvPr id="7" name="Group 19"/>
          <p:cNvGrpSpPr>
            <a:grpSpLocks/>
          </p:cNvGrpSpPr>
          <p:nvPr/>
        </p:nvGrpSpPr>
        <p:grpSpPr bwMode="auto">
          <a:xfrm>
            <a:off x="393700" y="1066800"/>
            <a:ext cx="8382000" cy="1009650"/>
            <a:chOff x="248" y="672"/>
            <a:chExt cx="5280" cy="636"/>
          </a:xfrm>
        </p:grpSpPr>
        <p:sp>
          <p:nvSpPr>
            <p:cNvPr id="47121" name="Rectangle 20"/>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2" name="Text Box 21"/>
            <p:cNvSpPr txBox="1">
              <a:spLocks noChangeArrowheads="1"/>
            </p:cNvSpPr>
            <p:nvPr/>
          </p:nvSpPr>
          <p:spPr bwMode="auto">
            <a:xfrm>
              <a:off x="288" y="720"/>
              <a:ext cx="5184" cy="472"/>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The </a:t>
              </a:r>
              <a:r>
                <a:rPr lang="en-US" sz="2000" b="1">
                  <a:solidFill>
                    <a:srgbClr val="000000"/>
                  </a:solidFill>
                  <a:latin typeface="Courier New" pitchFamily="1" charset="0"/>
                </a:rPr>
                <a:t>switch</a:t>
              </a:r>
              <a:r>
                <a:rPr lang="en-US">
                  <a:solidFill>
                    <a:srgbClr val="000000"/>
                  </a:solidFill>
                  <a:latin typeface="Times New Roman" pitchFamily="1" charset="0"/>
                </a:rPr>
                <a:t> statement provides a convenient syntax for choosing among a set of possible paths:</a:t>
              </a:r>
            </a:p>
          </p:txBody>
        </p:sp>
      </p:grpSp>
      <p:sp>
        <p:nvSpPr>
          <p:cNvPr id="516118" name="Rectangle 22"/>
          <p:cNvSpPr>
            <a:spLocks noChangeArrowheads="1"/>
          </p:cNvSpPr>
          <p:nvPr/>
        </p:nvSpPr>
        <p:spPr bwMode="auto">
          <a:xfrm>
            <a:off x="3036888" y="2283583"/>
            <a:ext cx="1104900" cy="280987"/>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6119" name="Rectangle 23"/>
          <p:cNvSpPr>
            <a:spLocks noChangeArrowheads="1"/>
          </p:cNvSpPr>
          <p:nvPr/>
        </p:nvSpPr>
        <p:spPr bwMode="auto">
          <a:xfrm>
            <a:off x="2362200" y="4734755"/>
            <a:ext cx="4264025" cy="561975"/>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6120" name="Rectangle 24"/>
          <p:cNvSpPr>
            <a:spLocks noChangeArrowheads="1"/>
          </p:cNvSpPr>
          <p:nvPr/>
        </p:nvSpPr>
        <p:spPr bwMode="auto">
          <a:xfrm>
            <a:off x="2362200" y="3665465"/>
            <a:ext cx="4270375" cy="531813"/>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6121" name="Rectangle 25"/>
          <p:cNvSpPr>
            <a:spLocks noChangeArrowheads="1"/>
          </p:cNvSpPr>
          <p:nvPr/>
        </p:nvSpPr>
        <p:spPr bwMode="auto">
          <a:xfrm>
            <a:off x="2362200" y="3943350"/>
            <a:ext cx="923925" cy="254000"/>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grpSp>
        <p:nvGrpSpPr>
          <p:cNvPr id="8" name="Group 26"/>
          <p:cNvGrpSpPr>
            <a:grpSpLocks/>
          </p:cNvGrpSpPr>
          <p:nvPr/>
        </p:nvGrpSpPr>
        <p:grpSpPr bwMode="auto">
          <a:xfrm>
            <a:off x="1676400" y="2108200"/>
            <a:ext cx="5791200" cy="3644900"/>
            <a:chOff x="1056" y="1328"/>
            <a:chExt cx="3648" cy="2296"/>
          </a:xfrm>
        </p:grpSpPr>
        <p:sp>
          <p:nvSpPr>
            <p:cNvPr id="47119" name="Rectangle 27"/>
            <p:cNvSpPr>
              <a:spLocks noChangeArrowheads="1"/>
            </p:cNvSpPr>
            <p:nvPr/>
          </p:nvSpPr>
          <p:spPr bwMode="auto">
            <a:xfrm>
              <a:off x="1056" y="1328"/>
              <a:ext cx="3648" cy="229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0" name="Text Box 28"/>
            <p:cNvSpPr txBox="1">
              <a:spLocks noChangeArrowheads="1"/>
            </p:cNvSpPr>
            <p:nvPr/>
          </p:nvSpPr>
          <p:spPr bwMode="auto">
            <a:xfrm>
              <a:off x="1120" y="1384"/>
              <a:ext cx="3552" cy="2134"/>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switch ( </a:t>
              </a:r>
              <a:r>
                <a:rPr lang="en-US" sz="1800" i="1">
                  <a:solidFill>
                    <a:srgbClr val="000000"/>
                  </a:solidFill>
                  <a:latin typeface="Times New Roman" pitchFamily="1" charset="0"/>
                </a:rPr>
                <a:t>expression</a:t>
              </a:r>
              <a:r>
                <a:rPr lang="en-US" sz="1800" b="1">
                  <a:solidFill>
                    <a:srgbClr val="000000"/>
                  </a:solidFill>
                  <a:latin typeface="Courier New" pitchFamily="1" charset="0"/>
                </a:rPr>
                <a:t> ) {</a:t>
              </a:r>
            </a:p>
            <a:p>
              <a:r>
                <a:rPr lang="en-US" sz="1800" b="1">
                  <a:solidFill>
                    <a:srgbClr val="000000"/>
                  </a:solidFill>
                  <a:latin typeface="Courier New" pitchFamily="1" charset="0"/>
                </a:rPr>
                <a:t>  case </a:t>
              </a:r>
              <a:r>
                <a:rPr lang="en-US" sz="1800" i="1">
                  <a:solidFill>
                    <a:srgbClr val="000000"/>
                  </a:solidFill>
                  <a:latin typeface="Times New Roman" pitchFamily="1" charset="0"/>
                </a:rPr>
                <a:t>v</a:t>
              </a:r>
              <a:r>
                <a:rPr lang="en-US" sz="1600" baseline="-25000">
                  <a:solidFill>
                    <a:srgbClr val="000000"/>
                  </a:solidFill>
                  <a:latin typeface="Times New Roman" pitchFamily="1" charset="0"/>
                </a:rPr>
                <a:t>1</a:t>
              </a:r>
              <a:r>
                <a:rPr lang="en-US" sz="1800" b="1">
                  <a:solidFill>
                    <a:srgbClr val="000000"/>
                  </a:solidFill>
                  <a:latin typeface="Courier New" pitchFamily="1" charset="0"/>
                </a:rPr>
                <a:t>:</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expression = v</a:t>
              </a:r>
              <a:r>
                <a:rPr lang="en-US" sz="1600" baseline="-25000">
                  <a:solidFill>
                    <a:srgbClr val="000000"/>
                  </a:solidFill>
                  <a:latin typeface="Times New Roman" pitchFamily="1" charset="0"/>
                </a:rPr>
                <a:t>1</a:t>
              </a:r>
              <a:endParaRPr lang="en-US" sz="1800" b="1">
                <a:solidFill>
                  <a:srgbClr val="000000"/>
                </a:solidFill>
                <a:latin typeface="Courier New" pitchFamily="1" charset="0"/>
              </a:endParaRPr>
            </a:p>
            <a:p>
              <a:r>
                <a:rPr lang="en-US" sz="1800" b="1">
                  <a:solidFill>
                    <a:srgbClr val="000000"/>
                  </a:solidFill>
                  <a:latin typeface="Courier New" pitchFamily="1" charset="0"/>
                </a:rPr>
                <a:t>    break;</a:t>
              </a:r>
            </a:p>
            <a:p>
              <a:r>
                <a:rPr lang="en-US" sz="1800" b="1">
                  <a:solidFill>
                    <a:srgbClr val="000000"/>
                  </a:solidFill>
                  <a:latin typeface="Courier New" pitchFamily="1" charset="0"/>
                </a:rPr>
                <a:t>  case </a:t>
              </a:r>
              <a:r>
                <a:rPr lang="en-US" sz="1800" i="1">
                  <a:solidFill>
                    <a:srgbClr val="000000"/>
                  </a:solidFill>
                  <a:latin typeface="Times New Roman" pitchFamily="1" charset="0"/>
                </a:rPr>
                <a:t>v</a:t>
              </a:r>
              <a:r>
                <a:rPr lang="en-US" sz="1600" baseline="-25000">
                  <a:solidFill>
                    <a:srgbClr val="000000"/>
                  </a:solidFill>
                  <a:latin typeface="Times New Roman" pitchFamily="1" charset="0"/>
                </a:rPr>
                <a:t>2</a:t>
              </a:r>
              <a:r>
                <a:rPr lang="en-US" sz="1800" b="1">
                  <a:solidFill>
                    <a:srgbClr val="000000"/>
                  </a:solidFill>
                  <a:latin typeface="Courier New" pitchFamily="1" charset="0"/>
                </a:rPr>
                <a:t>:</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expression = v</a:t>
              </a:r>
              <a:r>
                <a:rPr lang="en-US" sz="1600" baseline="-25000">
                  <a:solidFill>
                    <a:srgbClr val="000000"/>
                  </a:solidFill>
                  <a:latin typeface="Times New Roman" pitchFamily="1" charset="0"/>
                </a:rPr>
                <a:t>2</a:t>
              </a:r>
              <a:endParaRPr lang="en-US" sz="1800" b="1">
                <a:solidFill>
                  <a:srgbClr val="000000"/>
                </a:solidFill>
                <a:latin typeface="Courier New" pitchFamily="1" charset="0"/>
              </a:endParaRPr>
            </a:p>
            <a:p>
              <a:r>
                <a:rPr lang="en-US" sz="1800" b="1">
                  <a:solidFill>
                    <a:srgbClr val="000000"/>
                  </a:solidFill>
                  <a:latin typeface="Courier New" pitchFamily="1" charset="0"/>
                </a:rPr>
                <a:t>    break;</a:t>
              </a:r>
            </a:p>
            <a:p>
              <a:r>
                <a:rPr lang="en-US" sz="1800" b="1">
                  <a:solidFill>
                    <a:srgbClr val="000000"/>
                  </a:solidFill>
                  <a:latin typeface="Courier New" pitchFamily="1" charset="0"/>
                </a:rPr>
                <a:t>  </a:t>
              </a:r>
              <a:r>
                <a:rPr lang="en-US" sz="1800" i="1">
                  <a:solidFill>
                    <a:srgbClr val="000000"/>
                  </a:solidFill>
                  <a:latin typeface="Times New Roman" pitchFamily="1" charset="0"/>
                </a:rPr>
                <a:t>. . . more case clauses if needed . . . </a:t>
              </a:r>
              <a:endParaRPr lang="en-US" sz="1800" b="1">
                <a:solidFill>
                  <a:srgbClr val="000000"/>
                </a:solidFill>
                <a:latin typeface="Courier New" pitchFamily="1" charset="0"/>
              </a:endParaRPr>
            </a:p>
            <a:p>
              <a:r>
                <a:rPr lang="en-US" sz="1800" b="1">
                  <a:solidFill>
                    <a:srgbClr val="000000"/>
                  </a:solidFill>
                  <a:latin typeface="Courier New" pitchFamily="1" charset="0"/>
                </a:rPr>
                <a:t>  default:</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no values match</a:t>
              </a:r>
              <a:endParaRPr lang="en-US" sz="1800" b="1">
                <a:solidFill>
                  <a:srgbClr val="000000"/>
                </a:solidFill>
                <a:latin typeface="Courier New" pitchFamily="1" charset="0"/>
              </a:endParaRPr>
            </a:p>
            <a:p>
              <a:r>
                <a:rPr lang="en-US" sz="1800" b="1">
                  <a:solidFill>
                    <a:srgbClr val="000000"/>
                  </a:solidFill>
                  <a:latin typeface="Courier New" pitchFamily="1" charset="0"/>
                </a:rPr>
                <a:t>    break;</a:t>
              </a:r>
            </a:p>
            <a:p>
              <a:r>
                <a:rPr lang="en-US" sz="1800" b="1">
                  <a:solidFill>
                    <a:srgbClr val="000000"/>
                  </a:solidFill>
                  <a:latin typeface="Courier New" pitchFamily="1"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499"/>
                                          </p:stCondLst>
                                        </p:cTn>
                                        <p:tgtEl>
                                          <p:spTgt spid="516118"/>
                                        </p:tgtEl>
                                        <p:attrNameLst>
                                          <p:attrName>style.visibility</p:attrName>
                                        </p:attrNameLst>
                                      </p:cBhvr>
                                      <p:to>
                                        <p:strVal val="visible"/>
                                      </p:to>
                                    </p:set>
                                  </p:childTnLst>
                                  <p:subTnLst>
                                    <p:set>
                                      <p:cBhvr override="childStyle">
                                        <p:cTn dur="1" fill="hold" display="0" masterRel="nextClick" afterEffect="1"/>
                                        <p:tgtEl>
                                          <p:spTgt spid="516118"/>
                                        </p:tgtEl>
                                        <p:attrNameLst>
                                          <p:attrName>style.visibility</p:attrName>
                                        </p:attrNameLst>
                                      </p:cBhvr>
                                      <p:to>
                                        <p:strVal val="hidden"/>
                                      </p:to>
                                    </p:set>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499"/>
                                          </p:stCondLst>
                                        </p:cTn>
                                        <p:tgtEl>
                                          <p:spTgt spid="516120"/>
                                        </p:tgtEl>
                                        <p:attrNameLst>
                                          <p:attrName>style.visibility</p:attrName>
                                        </p:attrNameLst>
                                      </p:cBhvr>
                                      <p:to>
                                        <p:strVal val="visible"/>
                                      </p:to>
                                    </p:set>
                                  </p:childTnLst>
                                  <p:subTnLst>
                                    <p:set>
                                      <p:cBhvr override="childStyle">
                                        <p:cTn dur="1" fill="hold" display="0" masterRel="nextClick" afterEffect="1"/>
                                        <p:tgtEl>
                                          <p:spTgt spid="516120"/>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499"/>
                                          </p:stCondLst>
                                        </p:cTn>
                                        <p:tgtEl>
                                          <p:spTgt spid="516121"/>
                                        </p:tgtEl>
                                        <p:attrNameLst>
                                          <p:attrName>style.visibility</p:attrName>
                                        </p:attrNameLst>
                                      </p:cBhvr>
                                      <p:to>
                                        <p:strVal val="visible"/>
                                      </p:to>
                                    </p:set>
                                  </p:childTnLst>
                                  <p:subTnLst>
                                    <p:set>
                                      <p:cBhvr override="childStyle">
                                        <p:cTn dur="1" fill="hold" display="0" masterRel="nextClick" afterEffect="1"/>
                                        <p:tgtEl>
                                          <p:spTgt spid="516121"/>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499"/>
                                          </p:stCondLst>
                                        </p:cTn>
                                        <p:tgtEl>
                                          <p:spTgt spid="516119"/>
                                        </p:tgtEl>
                                        <p:attrNameLst>
                                          <p:attrName>style.visibility</p:attrName>
                                        </p:attrNameLst>
                                      </p:cBhvr>
                                      <p:to>
                                        <p:strVal val="visible"/>
                                      </p:to>
                                    </p:set>
                                  </p:childTnLst>
                                  <p:subTnLst>
                                    <p:set>
                                      <p:cBhvr override="childStyle">
                                        <p:cTn dur="1" fill="hold" display="0" masterRel="nextClick" afterEffect="1"/>
                                        <p:tgtEl>
                                          <p:spTgt spid="516119"/>
                                        </p:tgtEl>
                                        <p:attrNameLst>
                                          <p:attrName>style.visibility</p:attrName>
                                        </p:attrNameLst>
                                      </p:cBhvr>
                                      <p:to>
                                        <p:strVal val="hidden"/>
                                      </p:to>
                                    </p:set>
                                  </p:sub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499"/>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6118" grpId="0" animBg="1"/>
      <p:bldP spid="516119" grpId="0" animBg="1"/>
      <p:bldP spid="516120" grpId="0" animBg="1"/>
      <p:bldP spid="516121" grpId="0" animBg="1"/>
    </p:bld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Example of the </a:t>
            </a:r>
            <a:r>
              <a:rPr lang="en-US" sz="3600" b="1">
                <a:solidFill>
                  <a:srgbClr val="FF0000"/>
                </a:solidFill>
                <a:latin typeface="Courier New" pitchFamily="1" charset="0"/>
                <a:ea typeface="ＭＳ Ｐゴシック" pitchFamily="1" charset="-128"/>
                <a:cs typeface="ＭＳ Ｐゴシック" pitchFamily="1" charset="-128"/>
              </a:rPr>
              <a:t>switch</a:t>
            </a:r>
            <a:r>
              <a:rPr lang="en-US" sz="4000">
                <a:solidFill>
                  <a:srgbClr val="FF0000"/>
                </a:solidFill>
                <a:ea typeface="ＭＳ Ｐゴシック" pitchFamily="1" charset="-128"/>
                <a:cs typeface="ＭＳ Ｐゴシック" pitchFamily="1" charset="-128"/>
              </a:rPr>
              <a:t> Statement </a:t>
            </a:r>
            <a:r>
              <a:rPr lang="en-US" sz="4000" i="1">
                <a:solidFill>
                  <a:srgbClr val="FF0000"/>
                </a:solidFill>
                <a:ea typeface="ＭＳ Ｐゴシック" pitchFamily="1" charset="-128"/>
                <a:cs typeface="ＭＳ Ｐゴシック" pitchFamily="1" charset="-128"/>
              </a:rPr>
              <a:t> </a:t>
            </a:r>
            <a:endParaRPr lang="en-US" i="1">
              <a:solidFill>
                <a:srgbClr val="FF0000"/>
              </a:solidFill>
              <a:ea typeface="ＭＳ Ｐゴシック" pitchFamily="1" charset="-128"/>
              <a:cs typeface="ＭＳ Ｐゴシック" pitchFamily="1" charset="-128"/>
            </a:endParaRPr>
          </a:p>
        </p:txBody>
      </p:sp>
      <p:grpSp>
        <p:nvGrpSpPr>
          <p:cNvPr id="2" name="Group 3"/>
          <p:cNvGrpSpPr>
            <a:grpSpLocks/>
          </p:cNvGrpSpPr>
          <p:nvPr/>
        </p:nvGrpSpPr>
        <p:grpSpPr bwMode="auto">
          <a:xfrm>
            <a:off x="571500" y="1143000"/>
            <a:ext cx="8039100" cy="5379002"/>
            <a:chOff x="360" y="864"/>
            <a:chExt cx="5064" cy="2928"/>
          </a:xfrm>
        </p:grpSpPr>
        <p:sp>
          <p:nvSpPr>
            <p:cNvPr id="49157" name="Rectangle 4"/>
            <p:cNvSpPr>
              <a:spLocks noChangeArrowheads="1"/>
            </p:cNvSpPr>
            <p:nvPr/>
          </p:nvSpPr>
          <p:spPr bwMode="auto">
            <a:xfrm>
              <a:off x="360" y="864"/>
              <a:ext cx="5064" cy="2928"/>
            </a:xfrm>
            <a:prstGeom prst="rect">
              <a:avLst/>
            </a:prstGeom>
            <a:solidFill>
              <a:schemeClr val="bg1"/>
            </a:solidFill>
            <a:ln w="19050">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9158" name="Text Box 5"/>
            <p:cNvSpPr txBox="1">
              <a:spLocks noChangeArrowheads="1"/>
            </p:cNvSpPr>
            <p:nvPr/>
          </p:nvSpPr>
          <p:spPr bwMode="auto">
            <a:xfrm>
              <a:off x="408" y="912"/>
              <a:ext cx="5016" cy="2731"/>
            </a:xfrm>
            <a:prstGeom prst="rect">
              <a:avLst/>
            </a:prstGeom>
            <a:noFill/>
            <a:ln w="9525">
              <a:noFill/>
              <a:miter lim="800000"/>
              <a:headEnd/>
              <a:tailEnd/>
            </a:ln>
          </p:spPr>
          <p:txBody>
            <a:bodyPr wrap="square">
              <a:prstTxWarp prst="textNoShape">
                <a:avLst/>
              </a:prstTxWarp>
              <a:spAutoFit/>
            </a:bodyPr>
            <a:lstStyle/>
            <a:p>
              <a:r>
                <a:rPr lang="en-US" sz="1600" b="1" noProof="1" smtClean="0">
                  <a:solidFill>
                    <a:srgbClr val="000000"/>
                  </a:solidFill>
                  <a:latin typeface="Courier New" pitchFamily="1" charset="0"/>
                </a:rPr>
                <a:t>int main</a:t>
              </a:r>
              <a:r>
                <a:rPr sz="1600" b="1" noProof="1" smtClean="0">
                  <a:solidFill>
                    <a:srgbClr val="000000"/>
                  </a:solidFill>
                  <a:latin typeface="Courier New" pitchFamily="1" charset="0"/>
                </a:rPr>
                <a:t>(</a:t>
              </a:r>
              <a:r>
                <a:rPr sz="1600" b="1" noProof="1">
                  <a:solidFill>
                    <a:srgbClr val="000000"/>
                  </a:solidFill>
                  <a:latin typeface="Courier New" pitchFamily="1" charset="0"/>
                </a:rPr>
                <a:t>) </a:t>
              </a:r>
              <a:r>
                <a:rPr sz="1600" b="1" noProof="1" smtClean="0">
                  <a:solidFill>
                    <a:srgbClr val="000000"/>
                  </a:solidFill>
                  <a:latin typeface="Courier New" pitchFamily="1" charset="0"/>
                </a:rPr>
                <a:t>{</a:t>
              </a:r>
              <a:endParaRPr lang="en-US" sz="1600" b="1" noProof="1" smtClean="0">
                <a:solidFill>
                  <a:srgbClr val="000000"/>
                </a:solidFill>
                <a:latin typeface="Courier New" pitchFamily="1" charset="0"/>
              </a:endParaRPr>
            </a:p>
            <a:p>
              <a:r>
                <a:rPr lang="en-US" sz="1600" b="1" noProof="1" smtClean="0">
                  <a:solidFill>
                    <a:srgbClr val="000000"/>
                  </a:solidFill>
                  <a:latin typeface="Courier New" pitchFamily="1" charset="0"/>
                </a:rPr>
                <a:t>   int month;</a:t>
              </a:r>
              <a:endParaRPr sz="1600" b="1" noProof="1" smtClean="0">
                <a:solidFill>
                  <a:srgbClr val="000000"/>
                </a:solidFill>
                <a:latin typeface="Courier New" pitchFamily="1" charset="0"/>
              </a:endParaRPr>
            </a:p>
            <a:p>
              <a:r>
                <a:rPr sz="1600" b="1" noProof="1">
                  <a:solidFill>
                    <a:srgbClr val="000000"/>
                  </a:solidFill>
                  <a:latin typeface="Courier New" pitchFamily="1" charset="0"/>
                </a:rPr>
                <a:t>  </a:t>
              </a:r>
              <a:r>
                <a:rPr sz="1600" b="1" noProof="1" smtClean="0">
                  <a:solidFill>
                    <a:srgbClr val="000000"/>
                  </a:solidFill>
                  <a:latin typeface="Courier New" pitchFamily="1" charset="0"/>
                </a:rPr>
                <a:t> </a:t>
              </a:r>
              <a:r>
                <a:rPr lang="en-US" sz="1600" b="1" noProof="1" smtClean="0">
                  <a:solidFill>
                    <a:srgbClr val="000000"/>
                  </a:solidFill>
                  <a:latin typeface="Courier New" pitchFamily="1" charset="0"/>
                </a:rPr>
                <a:t>cout &lt;&lt; "</a:t>
              </a:r>
              <a:r>
                <a:rPr sz="1600" b="1" noProof="1" smtClean="0">
                  <a:solidFill>
                    <a:srgbClr val="000000"/>
                  </a:solidFill>
                  <a:latin typeface="Courier New" pitchFamily="1" charset="0"/>
                </a:rPr>
                <a:t>Enter </a:t>
              </a:r>
              <a:r>
                <a:rPr sz="1600" b="1" noProof="1">
                  <a:solidFill>
                    <a:srgbClr val="000000"/>
                  </a:solidFill>
                  <a:latin typeface="Courier New" pitchFamily="1" charset="0"/>
                </a:rPr>
                <a:t>numeric month (Jan=1): </a:t>
              </a:r>
              <a:r>
                <a:rPr sz="1600" b="1" noProof="1" smtClean="0">
                  <a:solidFill>
                    <a:srgbClr val="000000"/>
                  </a:solidFill>
                  <a:latin typeface="Courier New" pitchFamily="1" charset="0"/>
                </a:rPr>
                <a:t>";</a:t>
              </a:r>
              <a:endParaRPr lang="en-US" sz="1600" b="1" noProof="1" smtClean="0">
                <a:solidFill>
                  <a:srgbClr val="000000"/>
                </a:solidFill>
                <a:latin typeface="Courier New" pitchFamily="1" charset="0"/>
              </a:endParaRPr>
            </a:p>
            <a:p>
              <a:r>
                <a:rPr lang="en-US" sz="1600" b="1" noProof="1" smtClean="0">
                  <a:solidFill>
                    <a:srgbClr val="000000"/>
                  </a:solidFill>
                  <a:latin typeface="Courier New" pitchFamily="1" charset="0"/>
                </a:rPr>
                <a:t>   cin &gt;&gt; month;</a:t>
              </a:r>
              <a:endParaRPr sz="1600" b="1" noProof="1" smtClean="0">
                <a:solidFill>
                  <a:srgbClr val="000000"/>
                </a:solidFill>
                <a:latin typeface="Courier New" pitchFamily="1" charset="0"/>
              </a:endParaRPr>
            </a:p>
            <a:p>
              <a:r>
                <a:rPr sz="1600" b="1" noProof="1">
                  <a:solidFill>
                    <a:srgbClr val="000000"/>
                  </a:solidFill>
                  <a:latin typeface="Courier New" pitchFamily="1" charset="0"/>
                </a:rPr>
                <a:t>   switch (</a:t>
              </a:r>
              <a:r>
                <a:rPr sz="1600" b="1" noProof="1" smtClean="0">
                  <a:solidFill>
                    <a:srgbClr val="000000"/>
                  </a:solidFill>
                  <a:latin typeface="Courier New" pitchFamily="1" charset="0"/>
                </a:rPr>
                <a:t>month</a:t>
              </a:r>
              <a:r>
                <a:rPr sz="1600" b="1" noProof="1">
                  <a:solidFill>
                    <a:srgbClr val="000000"/>
                  </a:solidFill>
                  <a:latin typeface="Courier New" pitchFamily="1" charset="0"/>
                </a:rPr>
                <a:t>) {</a:t>
              </a:r>
            </a:p>
            <a:p>
              <a:r>
                <a:rPr sz="1600" b="1" noProof="1">
                  <a:solidFill>
                    <a:srgbClr val="000000"/>
                  </a:solidFill>
                  <a:latin typeface="Courier New" pitchFamily="1" charset="0"/>
                </a:rPr>
                <a:t>   </a:t>
              </a:r>
              <a:r>
                <a:rPr sz="1600" b="1" noProof="1" smtClean="0">
                  <a:solidFill>
                    <a:srgbClr val="000000"/>
                  </a:solidFill>
                  <a:latin typeface="Courier New" pitchFamily="1" charset="0"/>
                </a:rPr>
                <a:t>  </a:t>
              </a:r>
              <a:r>
                <a:rPr sz="1600" b="1" noProof="1">
                  <a:solidFill>
                    <a:srgbClr val="000000"/>
                  </a:solidFill>
                  <a:latin typeface="Courier New" pitchFamily="1" charset="0"/>
                </a:rPr>
                <a:t>case 2:</a:t>
              </a:r>
            </a:p>
            <a:p>
              <a:r>
                <a:rPr sz="1600" b="1" noProof="1">
                  <a:solidFill>
                    <a:srgbClr val="000000"/>
                  </a:solidFill>
                  <a:latin typeface="Courier New" pitchFamily="1" charset="0"/>
                </a:rPr>
                <a:t>      </a:t>
              </a:r>
              <a:r>
                <a:rPr sz="1600" b="1" noProof="1" smtClean="0">
                  <a:solidFill>
                    <a:srgbClr val="000000"/>
                  </a:solidFill>
                  <a:latin typeface="Courier New" pitchFamily="1" charset="0"/>
                </a:rPr>
                <a:t> </a:t>
              </a:r>
              <a:r>
                <a:rPr lang="en-US" sz="1600" b="1" noProof="1" smtClean="0">
                  <a:solidFill>
                    <a:srgbClr val="000000"/>
                  </a:solidFill>
                  <a:latin typeface="Courier New" pitchFamily="1" charset="0"/>
                </a:rPr>
                <a:t>cout &lt;&lt; </a:t>
              </a:r>
              <a:r>
                <a:rPr sz="1600" b="1" noProof="1" smtClean="0">
                  <a:solidFill>
                    <a:srgbClr val="000000"/>
                  </a:solidFill>
                  <a:latin typeface="Courier New" pitchFamily="1" charset="0"/>
                </a:rPr>
                <a:t>"</a:t>
              </a:r>
              <a:r>
                <a:rPr sz="1600" b="1" noProof="1">
                  <a:solidFill>
                    <a:srgbClr val="000000"/>
                  </a:solidFill>
                  <a:latin typeface="Courier New" pitchFamily="1" charset="0"/>
                </a:rPr>
                <a:t>28 days (29 in leap years</a:t>
              </a:r>
              <a:r>
                <a:rPr sz="1600" b="1" noProof="1" smtClean="0">
                  <a:solidFill>
                    <a:srgbClr val="000000"/>
                  </a:solidFill>
                  <a:latin typeface="Courier New" pitchFamily="1" charset="0"/>
                </a:rPr>
                <a:t>)"</a:t>
              </a:r>
              <a:r>
                <a:rPr lang="en-US" sz="1600" b="1" noProof="1" smtClean="0">
                  <a:solidFill>
                    <a:srgbClr val="000000"/>
                  </a:solidFill>
                  <a:latin typeface="Courier New" pitchFamily="1" charset="0"/>
                </a:rPr>
                <a:t> &lt;&lt; endl;</a:t>
              </a:r>
              <a:endParaRPr sz="1600" b="1" noProof="1" smtClean="0">
                <a:solidFill>
                  <a:srgbClr val="000000"/>
                </a:solidFill>
                <a:latin typeface="Courier New" pitchFamily="1" charset="0"/>
              </a:endParaRPr>
            </a:p>
            <a:p>
              <a:r>
                <a:rPr sz="1600" b="1" noProof="1">
                  <a:solidFill>
                    <a:srgbClr val="000000"/>
                  </a:solidFill>
                  <a:latin typeface="Courier New" pitchFamily="1" charset="0"/>
                </a:rPr>
                <a:t>      </a:t>
              </a:r>
              <a:r>
                <a:rPr sz="1600" b="1" noProof="1" smtClean="0">
                  <a:solidFill>
                    <a:srgbClr val="000000"/>
                  </a:solidFill>
                  <a:latin typeface="Courier New" pitchFamily="1" charset="0"/>
                </a:rPr>
                <a:t> break</a:t>
              </a:r>
              <a:r>
                <a:rPr sz="1600" b="1" noProof="1">
                  <a:solidFill>
                    <a:srgbClr val="000000"/>
                  </a:solidFill>
                  <a:latin typeface="Courier New" pitchFamily="1" charset="0"/>
                </a:rPr>
                <a:t>;</a:t>
              </a:r>
            </a:p>
            <a:p>
              <a:r>
                <a:rPr sz="1600" b="1" noProof="1">
                  <a:solidFill>
                    <a:srgbClr val="000000"/>
                  </a:solidFill>
                  <a:latin typeface="Courier New" pitchFamily="1" charset="0"/>
                </a:rPr>
                <a:t>    </a:t>
              </a:r>
              <a:r>
                <a:rPr sz="1600" b="1" noProof="1" smtClean="0">
                  <a:solidFill>
                    <a:srgbClr val="000000"/>
                  </a:solidFill>
                  <a:latin typeface="Courier New" pitchFamily="1" charset="0"/>
                </a:rPr>
                <a:t> case </a:t>
              </a:r>
              <a:r>
                <a:rPr sz="1600" b="1" noProof="1">
                  <a:solidFill>
                    <a:srgbClr val="000000"/>
                  </a:solidFill>
                  <a:latin typeface="Courier New" pitchFamily="1" charset="0"/>
                </a:rPr>
                <a:t>4: case 6: case 9: case</a:t>
              </a:r>
              <a:r>
                <a:rPr sz="1600" b="1" noProof="1" smtClean="0">
                  <a:solidFill>
                    <a:srgbClr val="000000"/>
                  </a:solidFill>
                  <a:latin typeface="Courier New" pitchFamily="1" charset="0"/>
                </a:rPr>
                <a:t> </a:t>
              </a:r>
              <a:r>
                <a:rPr lang="en-US" sz="1600" b="1" noProof="1" smtClean="0">
                  <a:solidFill>
                    <a:srgbClr val="000000"/>
                  </a:solidFill>
                  <a:latin typeface="Courier New" pitchFamily="1" charset="0"/>
                </a:rPr>
                <a:t>11</a:t>
              </a:r>
              <a:r>
                <a:rPr sz="1600" b="1" noProof="1" smtClean="0">
                  <a:solidFill>
                    <a:srgbClr val="000000"/>
                  </a:solidFill>
                  <a:latin typeface="Courier New" pitchFamily="1" charset="0"/>
                </a:rPr>
                <a:t>:</a:t>
              </a:r>
              <a:endParaRPr sz="1600" b="1" noProof="1">
                <a:solidFill>
                  <a:srgbClr val="000000"/>
                </a:solidFill>
                <a:latin typeface="Courier New" pitchFamily="1" charset="0"/>
              </a:endParaRPr>
            </a:p>
            <a:p>
              <a:r>
                <a:rPr sz="1600" b="1" noProof="1">
                  <a:solidFill>
                    <a:srgbClr val="000000"/>
                  </a:solidFill>
                  <a:latin typeface="Courier New" pitchFamily="1" charset="0"/>
                </a:rPr>
                <a:t>      </a:t>
              </a:r>
              <a:r>
                <a:rPr sz="1600" b="1" noProof="1" smtClean="0">
                  <a:solidFill>
                    <a:srgbClr val="000000"/>
                  </a:solidFill>
                  <a:latin typeface="Courier New" pitchFamily="1" charset="0"/>
                </a:rPr>
                <a:t> </a:t>
              </a:r>
              <a:r>
                <a:rPr lang="en-US" sz="1600" b="1" noProof="1" smtClean="0">
                  <a:solidFill>
                    <a:srgbClr val="000000"/>
                  </a:solidFill>
                  <a:latin typeface="Courier New" pitchFamily="1" charset="0"/>
                </a:rPr>
                <a:t>cout &lt;&lt; </a:t>
              </a:r>
              <a:r>
                <a:rPr sz="1600" b="1" noProof="1" smtClean="0">
                  <a:solidFill>
                    <a:srgbClr val="000000"/>
                  </a:solidFill>
                  <a:latin typeface="Courier New" pitchFamily="1" charset="0"/>
                </a:rPr>
                <a:t>"</a:t>
              </a:r>
              <a:r>
                <a:rPr sz="1600" b="1" noProof="1">
                  <a:solidFill>
                    <a:srgbClr val="000000"/>
                  </a:solidFill>
                  <a:latin typeface="Courier New" pitchFamily="1" charset="0"/>
                </a:rPr>
                <a:t>30 days</a:t>
              </a:r>
              <a:r>
                <a:rPr sz="1600" b="1" noProof="1" smtClean="0">
                  <a:solidFill>
                    <a:srgbClr val="000000"/>
                  </a:solidFill>
                  <a:latin typeface="Courier New" pitchFamily="1" charset="0"/>
                </a:rPr>
                <a:t>"</a:t>
              </a:r>
              <a:r>
                <a:rPr lang="en-US" sz="1600" b="1" noProof="1" smtClean="0">
                  <a:solidFill>
                    <a:srgbClr val="000000"/>
                  </a:solidFill>
                  <a:latin typeface="Courier New" pitchFamily="1" charset="0"/>
                </a:rPr>
                <a:t> &lt;&lt; endl;</a:t>
              </a:r>
              <a:endParaRPr sz="1600" b="1" noProof="1" smtClean="0">
                <a:solidFill>
                  <a:srgbClr val="000000"/>
                </a:solidFill>
                <a:latin typeface="Courier New" pitchFamily="1" charset="0"/>
              </a:endParaRPr>
            </a:p>
            <a:p>
              <a:r>
                <a:rPr sz="1600" b="1" noProof="1">
                  <a:solidFill>
                    <a:srgbClr val="000000"/>
                  </a:solidFill>
                  <a:latin typeface="Courier New" pitchFamily="1" charset="0"/>
                </a:rPr>
                <a:t>      </a:t>
              </a:r>
              <a:r>
                <a:rPr sz="1600" b="1" noProof="1" smtClean="0">
                  <a:solidFill>
                    <a:srgbClr val="000000"/>
                  </a:solidFill>
                  <a:latin typeface="Courier New" pitchFamily="1" charset="0"/>
                </a:rPr>
                <a:t> break</a:t>
              </a:r>
              <a:r>
                <a:rPr sz="1600" b="1" noProof="1">
                  <a:solidFill>
                    <a:srgbClr val="000000"/>
                  </a:solidFill>
                  <a:latin typeface="Courier New" pitchFamily="1" charset="0"/>
                </a:rPr>
                <a:t>;</a:t>
              </a:r>
            </a:p>
            <a:p>
              <a:r>
                <a:rPr sz="1600" b="1" noProof="1">
                  <a:solidFill>
                    <a:srgbClr val="000000"/>
                  </a:solidFill>
                  <a:latin typeface="Courier New" pitchFamily="1" charset="0"/>
                </a:rPr>
                <a:t>    </a:t>
              </a:r>
              <a:r>
                <a:rPr sz="1600" b="1" noProof="1" smtClean="0">
                  <a:solidFill>
                    <a:srgbClr val="000000"/>
                  </a:solidFill>
                  <a:latin typeface="Courier New" pitchFamily="1" charset="0"/>
                </a:rPr>
                <a:t> case </a:t>
              </a:r>
              <a:r>
                <a:rPr sz="1600" b="1" noProof="1">
                  <a:solidFill>
                    <a:srgbClr val="000000"/>
                  </a:solidFill>
                  <a:latin typeface="Courier New" pitchFamily="1" charset="0"/>
                </a:rPr>
                <a:t>1: case 3: case 5: case 7: case 8: case</a:t>
              </a:r>
              <a:r>
                <a:rPr sz="1600" b="1" noProof="1" smtClean="0">
                  <a:solidFill>
                    <a:srgbClr val="000000"/>
                  </a:solidFill>
                  <a:latin typeface="Courier New" pitchFamily="1" charset="0"/>
                </a:rPr>
                <a:t> </a:t>
              </a:r>
              <a:r>
                <a:rPr lang="en-US" sz="1600" b="1" noProof="1" smtClean="0">
                  <a:solidFill>
                    <a:srgbClr val="000000"/>
                  </a:solidFill>
                  <a:latin typeface="Courier New" pitchFamily="1" charset="0"/>
                </a:rPr>
                <a:t>12</a:t>
              </a:r>
              <a:r>
                <a:rPr sz="1600" b="1" noProof="1" smtClean="0">
                  <a:solidFill>
                    <a:srgbClr val="000000"/>
                  </a:solidFill>
                  <a:latin typeface="Courier New" pitchFamily="1" charset="0"/>
                </a:rPr>
                <a:t>:</a:t>
              </a:r>
              <a:endParaRPr sz="1600" b="1" noProof="1">
                <a:solidFill>
                  <a:srgbClr val="000000"/>
                </a:solidFill>
                <a:latin typeface="Courier New" pitchFamily="1" charset="0"/>
              </a:endParaRPr>
            </a:p>
            <a:p>
              <a:r>
                <a:rPr sz="1600" b="1" noProof="1">
                  <a:solidFill>
                    <a:srgbClr val="000000"/>
                  </a:solidFill>
                  <a:latin typeface="Courier New" pitchFamily="1" charset="0"/>
                </a:rPr>
                <a:t>      </a:t>
              </a:r>
              <a:r>
                <a:rPr sz="1600" b="1" noProof="1" smtClean="0">
                  <a:solidFill>
                    <a:srgbClr val="000000"/>
                  </a:solidFill>
                  <a:latin typeface="Courier New" pitchFamily="1" charset="0"/>
                </a:rPr>
                <a:t> </a:t>
              </a:r>
              <a:r>
                <a:rPr lang="en-US" sz="1600" b="1" noProof="1" smtClean="0">
                  <a:solidFill>
                    <a:srgbClr val="000000"/>
                  </a:solidFill>
                  <a:latin typeface="Courier New" pitchFamily="1" charset="0"/>
                </a:rPr>
                <a:t>cout &lt;&lt; </a:t>
              </a:r>
              <a:r>
                <a:rPr sz="1600" b="1" noProof="1" smtClean="0">
                  <a:solidFill>
                    <a:srgbClr val="000000"/>
                  </a:solidFill>
                  <a:latin typeface="Courier New" pitchFamily="1" charset="0"/>
                </a:rPr>
                <a:t>"</a:t>
              </a:r>
              <a:r>
                <a:rPr sz="1600" b="1" noProof="1">
                  <a:solidFill>
                    <a:srgbClr val="000000"/>
                  </a:solidFill>
                  <a:latin typeface="Courier New" pitchFamily="1" charset="0"/>
                </a:rPr>
                <a:t>31 days</a:t>
              </a:r>
              <a:r>
                <a:rPr sz="1600" b="1" noProof="1" smtClean="0">
                  <a:solidFill>
                    <a:srgbClr val="000000"/>
                  </a:solidFill>
                  <a:latin typeface="Courier New" pitchFamily="1" charset="0"/>
                </a:rPr>
                <a:t>"</a:t>
              </a:r>
              <a:r>
                <a:rPr lang="en-US" sz="1600" b="1" noProof="1" smtClean="0">
                  <a:solidFill>
                    <a:srgbClr val="000000"/>
                  </a:solidFill>
                  <a:latin typeface="Courier New" pitchFamily="1" charset="0"/>
                </a:rPr>
                <a:t> &lt;&lt; endl;</a:t>
              </a:r>
              <a:endParaRPr sz="1600" b="1" noProof="1" smtClean="0">
                <a:solidFill>
                  <a:srgbClr val="000000"/>
                </a:solidFill>
                <a:latin typeface="Courier New" pitchFamily="1" charset="0"/>
              </a:endParaRPr>
            </a:p>
            <a:p>
              <a:r>
                <a:rPr sz="1600" b="1" noProof="1">
                  <a:solidFill>
                    <a:srgbClr val="000000"/>
                  </a:solidFill>
                  <a:latin typeface="Courier New" pitchFamily="1" charset="0"/>
                </a:rPr>
                <a:t>      </a:t>
              </a:r>
              <a:r>
                <a:rPr sz="1600" b="1" noProof="1" smtClean="0">
                  <a:solidFill>
                    <a:srgbClr val="000000"/>
                  </a:solidFill>
                  <a:latin typeface="Courier New" pitchFamily="1" charset="0"/>
                </a:rPr>
                <a:t> break</a:t>
              </a:r>
              <a:r>
                <a:rPr sz="1600" b="1" noProof="1">
                  <a:solidFill>
                    <a:srgbClr val="000000"/>
                  </a:solidFill>
                  <a:latin typeface="Courier New" pitchFamily="1" charset="0"/>
                </a:rPr>
                <a:t>;</a:t>
              </a:r>
            </a:p>
            <a:p>
              <a:r>
                <a:rPr sz="1600" b="1" noProof="1">
                  <a:solidFill>
                    <a:srgbClr val="000000"/>
                  </a:solidFill>
                  <a:latin typeface="Courier New" pitchFamily="1" charset="0"/>
                </a:rPr>
                <a:t>    </a:t>
              </a:r>
              <a:r>
                <a:rPr sz="1600" b="1" noProof="1" smtClean="0">
                  <a:solidFill>
                    <a:srgbClr val="000000"/>
                  </a:solidFill>
                  <a:latin typeface="Courier New" pitchFamily="1" charset="0"/>
                </a:rPr>
                <a:t> default</a:t>
              </a:r>
              <a:r>
                <a:rPr sz="1600" b="1" noProof="1">
                  <a:solidFill>
                    <a:srgbClr val="000000"/>
                  </a:solidFill>
                  <a:latin typeface="Courier New" pitchFamily="1" charset="0"/>
                </a:rPr>
                <a:t>:</a:t>
              </a:r>
            </a:p>
            <a:p>
              <a:r>
                <a:rPr sz="1600" b="1" noProof="1">
                  <a:solidFill>
                    <a:srgbClr val="000000"/>
                  </a:solidFill>
                  <a:latin typeface="Courier New" pitchFamily="1" charset="0"/>
                </a:rPr>
                <a:t>      </a:t>
              </a:r>
              <a:r>
                <a:rPr sz="1600" b="1" noProof="1" smtClean="0">
                  <a:solidFill>
                    <a:srgbClr val="000000"/>
                  </a:solidFill>
                  <a:latin typeface="Courier New" pitchFamily="1" charset="0"/>
                </a:rPr>
                <a:t> </a:t>
              </a:r>
              <a:r>
                <a:rPr lang="en-US" sz="1600" b="1" noProof="1" smtClean="0">
                  <a:solidFill>
                    <a:srgbClr val="000000"/>
                  </a:solidFill>
                  <a:latin typeface="Courier New" pitchFamily="1" charset="0"/>
                </a:rPr>
                <a:t>cout &lt;&lt; </a:t>
              </a:r>
              <a:r>
                <a:rPr sz="1600" b="1" noProof="1" smtClean="0">
                  <a:solidFill>
                    <a:srgbClr val="000000"/>
                  </a:solidFill>
                  <a:latin typeface="Courier New" pitchFamily="1" charset="0"/>
                </a:rPr>
                <a:t>"</a:t>
              </a:r>
              <a:r>
                <a:rPr sz="1600" b="1" noProof="1">
                  <a:solidFill>
                    <a:srgbClr val="000000"/>
                  </a:solidFill>
                  <a:latin typeface="Courier New" pitchFamily="1" charset="0"/>
                </a:rPr>
                <a:t>Illegal month number</a:t>
              </a:r>
              <a:r>
                <a:rPr sz="1600" b="1" noProof="1" smtClean="0">
                  <a:solidFill>
                    <a:srgbClr val="000000"/>
                  </a:solidFill>
                  <a:latin typeface="Courier New" pitchFamily="1" charset="0"/>
                </a:rPr>
                <a:t>"</a:t>
              </a:r>
              <a:r>
                <a:rPr lang="en-US" sz="1600" b="1" noProof="1" smtClean="0">
                  <a:solidFill>
                    <a:srgbClr val="000000"/>
                  </a:solidFill>
                  <a:latin typeface="Courier New" pitchFamily="1" charset="0"/>
                </a:rPr>
                <a:t> &lt;&lt; endl;</a:t>
              </a:r>
              <a:endParaRPr sz="1600" b="1" noProof="1" smtClean="0">
                <a:solidFill>
                  <a:srgbClr val="000000"/>
                </a:solidFill>
                <a:latin typeface="Courier New" pitchFamily="1" charset="0"/>
              </a:endParaRPr>
            </a:p>
            <a:p>
              <a:r>
                <a:rPr sz="1600" b="1" noProof="1">
                  <a:solidFill>
                    <a:srgbClr val="000000"/>
                  </a:solidFill>
                  <a:latin typeface="Courier New" pitchFamily="1" charset="0"/>
                </a:rPr>
                <a:t>      </a:t>
              </a:r>
              <a:r>
                <a:rPr sz="1600" b="1" noProof="1" smtClean="0">
                  <a:solidFill>
                    <a:srgbClr val="000000"/>
                  </a:solidFill>
                  <a:latin typeface="Courier New" pitchFamily="1" charset="0"/>
                </a:rPr>
                <a:t> break</a:t>
              </a:r>
              <a:r>
                <a:rPr sz="1600" b="1" noProof="1">
                  <a:solidFill>
                    <a:srgbClr val="000000"/>
                  </a:solidFill>
                  <a:latin typeface="Courier New" pitchFamily="1" charset="0"/>
                </a:rPr>
                <a:t>;</a:t>
              </a:r>
            </a:p>
            <a:p>
              <a:r>
                <a:rPr sz="1600" b="1" noProof="1">
                  <a:solidFill>
                    <a:srgbClr val="000000"/>
                  </a:solidFill>
                  <a:latin typeface="Courier New" pitchFamily="1" charset="0"/>
                </a:rPr>
                <a:t>   </a:t>
              </a:r>
              <a:r>
                <a:rPr sz="1600" b="1" noProof="1" smtClean="0">
                  <a:solidFill>
                    <a:srgbClr val="000000"/>
                  </a:solidFill>
                  <a:latin typeface="Courier New" pitchFamily="1" charset="0"/>
                </a:rPr>
                <a:t>}</a:t>
              </a:r>
              <a:endParaRPr lang="en-US" sz="1600" b="1" noProof="1" smtClean="0">
                <a:solidFill>
                  <a:srgbClr val="000000"/>
                </a:solidFill>
                <a:latin typeface="Courier New" pitchFamily="1" charset="0"/>
              </a:endParaRPr>
            </a:p>
            <a:p>
              <a:r>
                <a:rPr lang="en-US" sz="1600" b="1" noProof="1" smtClean="0">
                  <a:solidFill>
                    <a:srgbClr val="000000"/>
                  </a:solidFill>
                  <a:latin typeface="Courier New" pitchFamily="1" charset="0"/>
                </a:rPr>
                <a:t>   return 0;</a:t>
              </a:r>
              <a:endParaRPr sz="1600" b="1" noProof="1" smtClean="0">
                <a:solidFill>
                  <a:srgbClr val="000000"/>
                </a:solidFill>
                <a:latin typeface="Courier New" pitchFamily="1" charset="0"/>
              </a:endParaRPr>
            </a:p>
            <a:p>
              <a:r>
                <a:rPr sz="1600" b="1" noProof="1">
                  <a:solidFill>
                    <a:srgbClr val="000000"/>
                  </a:solidFill>
                  <a:latin typeface="Courier New" pitchFamily="1" charset="0"/>
                </a:rPr>
                <a:t>}</a:t>
              </a: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18147" name="Rectangle 3"/>
          <p:cNvSpPr>
            <a:spLocks noGrp="1" noChangeArrowheads="1"/>
          </p:cNvSpPr>
          <p:nvPr>
            <p:ph type="title"/>
          </p:nvPr>
        </p:nvSpPr>
        <p:spPr>
          <a:xfrm>
            <a:off x="0" y="76200"/>
            <a:ext cx="9144000" cy="1143000"/>
          </a:xfrm>
          <a:noFill/>
          <a:ln/>
        </p:spPr>
        <p:txBody>
          <a:bodyPr/>
          <a:lstStyle/>
          <a:p>
            <a:r>
              <a:rPr lang="en-US" sz="4000" dirty="0">
                <a:solidFill>
                  <a:srgbClr val="FF0000"/>
                </a:solidFill>
              </a:rPr>
              <a:t>The “Hello World” </a:t>
            </a:r>
            <a:r>
              <a:rPr lang="en-US" sz="4000" dirty="0" smtClean="0">
                <a:solidFill>
                  <a:srgbClr val="FF0000"/>
                </a:solidFill>
              </a:rPr>
              <a:t>Program in C++</a:t>
            </a:r>
            <a:endParaRPr lang="en-US" sz="4000" dirty="0">
              <a:solidFill>
                <a:schemeClr val="tx1"/>
              </a:solidFill>
            </a:endParaRPr>
          </a:p>
        </p:txBody>
      </p:sp>
      <p:sp>
        <p:nvSpPr>
          <p:cNvPr id="13" name="Rectangle 12"/>
          <p:cNvSpPr/>
          <p:nvPr/>
        </p:nvSpPr>
        <p:spPr bwMode="auto">
          <a:xfrm>
            <a:off x="768288" y="1523063"/>
            <a:ext cx="7620000" cy="4114800"/>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1" u="none" strike="noStrike" cap="none" normalizeH="0" baseline="0" dirty="0">
              <a:ln>
                <a:noFill/>
              </a:ln>
              <a:solidFill>
                <a:schemeClr val="tx1"/>
              </a:solidFill>
              <a:effectLst/>
              <a:latin typeface="Times New Roman" charset="0"/>
            </a:endParaRPr>
          </a:p>
        </p:txBody>
      </p:sp>
      <p:sp>
        <p:nvSpPr>
          <p:cNvPr id="14" name="TextBox 13"/>
          <p:cNvSpPr txBox="1"/>
          <p:nvPr/>
        </p:nvSpPr>
        <p:spPr>
          <a:xfrm>
            <a:off x="838200" y="1596570"/>
            <a:ext cx="7467600" cy="4085734"/>
          </a:xfrm>
          <a:prstGeom prst="rect">
            <a:avLst/>
          </a:prstGeom>
          <a:noFill/>
        </p:spPr>
        <p:txBody>
          <a:bodyPr wrap="square" rtlCol="0">
            <a:spAutoFit/>
          </a:bodyPr>
          <a:lstStyle/>
          <a:p>
            <a:pPr>
              <a:lnSpc>
                <a:spcPct val="90000"/>
              </a:lnSpc>
            </a:pPr>
            <a:r>
              <a:rPr lang="en-US" sz="1800" b="1" dirty="0" smtClean="0">
                <a:solidFill>
                  <a:srgbClr val="0000FF"/>
                </a:solidFill>
                <a:latin typeface="Courier New"/>
                <a:cs typeface="Courier New"/>
              </a:rPr>
              <a:t>/*</a:t>
            </a:r>
          </a:p>
          <a:p>
            <a:pPr>
              <a:lnSpc>
                <a:spcPct val="90000"/>
              </a:lnSpc>
            </a:pPr>
            <a:r>
              <a:rPr lang="en-US" sz="1800" b="1" dirty="0" smtClean="0">
                <a:solidFill>
                  <a:srgbClr val="0000FF"/>
                </a:solidFill>
                <a:latin typeface="Courier New"/>
                <a:cs typeface="Courier New"/>
              </a:rPr>
              <a:t> * File: </a:t>
            </a:r>
            <a:r>
              <a:rPr lang="en-US" sz="1800" b="1" dirty="0" err="1" smtClean="0">
                <a:solidFill>
                  <a:srgbClr val="0000FF"/>
                </a:solidFill>
                <a:latin typeface="Courier New"/>
                <a:cs typeface="Courier New"/>
              </a:rPr>
              <a:t>HelloWorld.cpp</a:t>
            </a:r>
            <a:endParaRPr lang="en-US" sz="1800" b="1" dirty="0" smtClean="0">
              <a:solidFill>
                <a:srgbClr val="0000FF"/>
              </a:solidFill>
              <a:latin typeface="Courier New"/>
              <a:cs typeface="Courier New"/>
            </a:endParaRPr>
          </a:p>
          <a:p>
            <a:pPr>
              <a:lnSpc>
                <a:spcPct val="90000"/>
              </a:lnSpc>
            </a:pPr>
            <a:r>
              <a:rPr lang="en-US" sz="1800" b="1" dirty="0" smtClean="0">
                <a:solidFill>
                  <a:srgbClr val="0000FF"/>
                </a:solidFill>
                <a:latin typeface="Courier New"/>
                <a:cs typeface="Courier New"/>
              </a:rPr>
              <a:t> * --------------------</a:t>
            </a:r>
          </a:p>
          <a:p>
            <a:pPr>
              <a:lnSpc>
                <a:spcPct val="90000"/>
              </a:lnSpc>
            </a:pPr>
            <a:r>
              <a:rPr lang="en-US" sz="1800" b="1" dirty="0" smtClean="0">
                <a:solidFill>
                  <a:srgbClr val="0000FF"/>
                </a:solidFill>
                <a:latin typeface="Courier New"/>
                <a:cs typeface="Courier New"/>
              </a:rPr>
              <a:t> * This file is adapted from the example</a:t>
            </a:r>
          </a:p>
          <a:p>
            <a:pPr>
              <a:lnSpc>
                <a:spcPct val="90000"/>
              </a:lnSpc>
            </a:pPr>
            <a:r>
              <a:rPr lang="en-US" sz="1800" b="1" dirty="0" smtClean="0">
                <a:solidFill>
                  <a:srgbClr val="0000FF"/>
                </a:solidFill>
                <a:latin typeface="Courier New"/>
                <a:cs typeface="Courier New"/>
              </a:rPr>
              <a:t> * on page 1 of Kernighan and Ritchie's</a:t>
            </a:r>
          </a:p>
          <a:p>
            <a:pPr>
              <a:lnSpc>
                <a:spcPct val="90000"/>
              </a:lnSpc>
            </a:pPr>
            <a:r>
              <a:rPr lang="en-US" sz="1800" b="1" dirty="0" smtClean="0">
                <a:solidFill>
                  <a:srgbClr val="0000FF"/>
                </a:solidFill>
                <a:latin typeface="Courier New"/>
                <a:cs typeface="Courier New"/>
              </a:rPr>
              <a:t> * book The C Programming Language.</a:t>
            </a:r>
          </a:p>
          <a:p>
            <a:pPr>
              <a:lnSpc>
                <a:spcPct val="90000"/>
              </a:lnSpc>
            </a:pPr>
            <a:r>
              <a:rPr lang="en-US" sz="1800" b="1" dirty="0" smtClean="0">
                <a:solidFill>
                  <a:srgbClr val="0000FF"/>
                </a:solidFill>
                <a:latin typeface="Courier New"/>
                <a:cs typeface="Courier New"/>
              </a:rPr>
              <a:t> */</a:t>
            </a:r>
          </a:p>
          <a:p>
            <a:pPr>
              <a:lnSpc>
                <a:spcPct val="90000"/>
              </a:lnSpc>
            </a:pPr>
            <a:endParaRPr lang="en-US" sz="1800" b="1" dirty="0" smtClean="0">
              <a:latin typeface="Courier New"/>
              <a:cs typeface="Courier New"/>
            </a:endParaRPr>
          </a:p>
          <a:p>
            <a:pPr>
              <a:lnSpc>
                <a:spcPct val="90000"/>
              </a:lnSpc>
            </a:pPr>
            <a:r>
              <a:rPr lang="en-US" sz="1800" b="1" dirty="0" smtClean="0">
                <a:latin typeface="Courier New"/>
                <a:cs typeface="Courier New"/>
              </a:rPr>
              <a:t>#include &lt;</a:t>
            </a:r>
            <a:r>
              <a:rPr lang="en-US" sz="1800" b="1" dirty="0" err="1" smtClean="0">
                <a:latin typeface="Courier New"/>
                <a:cs typeface="Courier New"/>
              </a:rPr>
              <a:t>iostream</a:t>
            </a:r>
            <a:r>
              <a:rPr lang="en-US" sz="1800" b="1" dirty="0" smtClean="0">
                <a:latin typeface="Courier New"/>
                <a:cs typeface="Courier New"/>
              </a:rPr>
              <a:t>&gt;</a:t>
            </a:r>
          </a:p>
          <a:p>
            <a:pPr>
              <a:lnSpc>
                <a:spcPct val="90000"/>
              </a:lnSpc>
            </a:pPr>
            <a:r>
              <a:rPr lang="en-US" sz="1800" b="1" dirty="0" smtClean="0">
                <a:latin typeface="Courier New"/>
                <a:cs typeface="Courier New"/>
              </a:rPr>
              <a:t>using namespace std;</a:t>
            </a:r>
          </a:p>
          <a:p>
            <a:pPr>
              <a:lnSpc>
                <a:spcPct val="90000"/>
              </a:lnSpc>
            </a:pPr>
            <a:endParaRPr lang="en-US" sz="1800" b="1" dirty="0" smtClean="0">
              <a:latin typeface="Courier New"/>
              <a:cs typeface="Courier New"/>
            </a:endParaRPr>
          </a:p>
          <a:p>
            <a:pPr>
              <a:lnSpc>
                <a:spcPct val="90000"/>
              </a:lnSpc>
            </a:pPr>
            <a:r>
              <a:rPr lang="en-US" sz="1800" b="1" dirty="0" err="1" smtClean="0">
                <a:latin typeface="Courier New"/>
                <a:cs typeface="Courier New"/>
              </a:rPr>
              <a:t>int</a:t>
            </a:r>
            <a:r>
              <a:rPr lang="en-US" sz="1800" b="1" dirty="0" smtClean="0">
                <a:latin typeface="Courier New"/>
                <a:cs typeface="Courier New"/>
              </a:rPr>
              <a:t> main() {</a:t>
            </a:r>
          </a:p>
          <a:p>
            <a:pPr>
              <a:lnSpc>
                <a:spcPct val="90000"/>
              </a:lnSpc>
            </a:pPr>
            <a:r>
              <a:rPr lang="en-US" sz="1800" b="1" dirty="0" smtClean="0">
                <a:latin typeface="Courier New"/>
                <a:cs typeface="Courier New"/>
              </a:rPr>
              <a:t>   </a:t>
            </a:r>
            <a:r>
              <a:rPr lang="en-US" sz="1800" b="1" dirty="0" err="1" smtClean="0">
                <a:latin typeface="Courier New"/>
                <a:cs typeface="Courier New"/>
              </a:rPr>
              <a:t>cout</a:t>
            </a:r>
            <a:r>
              <a:rPr lang="en-US" sz="1800" b="1" dirty="0" smtClean="0">
                <a:latin typeface="Courier New"/>
                <a:cs typeface="Courier New"/>
              </a:rPr>
              <a:t> &lt;&lt; "hello, world" &lt;&lt; </a:t>
            </a:r>
            <a:r>
              <a:rPr lang="en-US" sz="1800" b="1" dirty="0" err="1" smtClean="0">
                <a:latin typeface="Courier New"/>
                <a:cs typeface="Courier New"/>
              </a:rPr>
              <a:t>endl</a:t>
            </a:r>
            <a:r>
              <a:rPr lang="en-US" sz="1800" b="1" dirty="0" smtClean="0">
                <a:latin typeface="Courier New"/>
                <a:cs typeface="Courier New"/>
              </a:rPr>
              <a:t>;</a:t>
            </a:r>
          </a:p>
          <a:p>
            <a:pPr>
              <a:lnSpc>
                <a:spcPct val="90000"/>
              </a:lnSpc>
            </a:pPr>
            <a:r>
              <a:rPr lang="en-US" sz="1800" b="1" dirty="0" smtClean="0">
                <a:latin typeface="Courier New"/>
                <a:cs typeface="Courier New"/>
              </a:rPr>
              <a:t>   return 0;</a:t>
            </a:r>
          </a:p>
          <a:p>
            <a:pPr>
              <a:lnSpc>
                <a:spcPct val="90000"/>
              </a:lnSpc>
            </a:pPr>
            <a:r>
              <a:rPr lang="en-US" sz="1800" b="1" dirty="0" smtClean="0">
                <a:latin typeface="Courier New"/>
                <a:cs typeface="Courier New"/>
              </a:rPr>
              <a:t>}</a:t>
            </a:r>
          </a:p>
          <a:p>
            <a:pPr>
              <a:lnSpc>
                <a:spcPct val="90000"/>
              </a:lnSpc>
            </a:pPr>
            <a:endParaRPr lang="en-US" sz="1800" b="1" dirty="0">
              <a:latin typeface="Courier New"/>
              <a:cs typeface="Courier New"/>
            </a:endParaRPr>
          </a:p>
        </p:txBody>
      </p:sp>
      <p:grpSp>
        <p:nvGrpSpPr>
          <p:cNvPr id="31" name="Group 30"/>
          <p:cNvGrpSpPr/>
          <p:nvPr/>
        </p:nvGrpSpPr>
        <p:grpSpPr>
          <a:xfrm>
            <a:off x="6572355" y="1676400"/>
            <a:ext cx="1592697" cy="1676456"/>
            <a:chOff x="6572355" y="1676400"/>
            <a:chExt cx="1592697" cy="1676456"/>
          </a:xfrm>
        </p:grpSpPr>
        <p:sp>
          <p:nvSpPr>
            <p:cNvPr id="25" name="TextBox 24"/>
            <p:cNvSpPr txBox="1"/>
            <p:nvPr/>
          </p:nvSpPr>
          <p:spPr>
            <a:xfrm>
              <a:off x="6717252" y="2309302"/>
              <a:ext cx="1447800" cy="338554"/>
            </a:xfrm>
            <a:prstGeom prst="rect">
              <a:avLst/>
            </a:prstGeom>
            <a:noFill/>
          </p:spPr>
          <p:txBody>
            <a:bodyPr wrap="square" rtlCol="0">
              <a:spAutoFit/>
            </a:bodyPr>
            <a:lstStyle/>
            <a:p>
              <a:r>
                <a:rPr lang="en-US" sz="1600" i="1" dirty="0" smtClean="0">
                  <a:solidFill>
                    <a:srgbClr val="0000FF"/>
                  </a:solidFill>
                </a:rPr>
                <a:t>comments</a:t>
              </a:r>
              <a:endParaRPr lang="en-US" sz="1600" i="1" dirty="0">
                <a:solidFill>
                  <a:srgbClr val="0000FF"/>
                </a:solidFill>
              </a:endParaRPr>
            </a:p>
          </p:txBody>
        </p:sp>
        <p:pic>
          <p:nvPicPr>
            <p:cNvPr id="28" name="Picture 27" descr="HelloWorldBrace1.png"/>
            <p:cNvPicPr>
              <a:picLocks noChangeAspect="1"/>
            </p:cNvPicPr>
            <p:nvPr/>
          </p:nvPicPr>
          <p:blipFill>
            <a:blip r:embed="rId3"/>
            <a:stretch>
              <a:fillRect/>
            </a:stretch>
          </p:blipFill>
          <p:spPr>
            <a:xfrm>
              <a:off x="6572355" y="1676400"/>
              <a:ext cx="176790" cy="1676456"/>
            </a:xfrm>
            <a:prstGeom prst="rect">
              <a:avLst/>
            </a:prstGeom>
          </p:spPr>
        </p:pic>
      </p:grpSp>
      <p:grpSp>
        <p:nvGrpSpPr>
          <p:cNvPr id="32" name="Group 31"/>
          <p:cNvGrpSpPr/>
          <p:nvPr/>
        </p:nvGrpSpPr>
        <p:grpSpPr>
          <a:xfrm>
            <a:off x="6596740" y="3605767"/>
            <a:ext cx="1796912" cy="509033"/>
            <a:chOff x="6596740" y="3605767"/>
            <a:chExt cx="1796912" cy="509033"/>
          </a:xfrm>
        </p:grpSpPr>
        <p:sp>
          <p:nvSpPr>
            <p:cNvPr id="26" name="TextBox 25"/>
            <p:cNvSpPr txBox="1"/>
            <p:nvPr/>
          </p:nvSpPr>
          <p:spPr>
            <a:xfrm>
              <a:off x="6717252" y="3676744"/>
              <a:ext cx="1676400" cy="338554"/>
            </a:xfrm>
            <a:prstGeom prst="rect">
              <a:avLst/>
            </a:prstGeom>
            <a:noFill/>
          </p:spPr>
          <p:txBody>
            <a:bodyPr wrap="square" rtlCol="0">
              <a:spAutoFit/>
            </a:bodyPr>
            <a:lstStyle/>
            <a:p>
              <a:r>
                <a:rPr lang="en-US" sz="1600" i="1" dirty="0" smtClean="0">
                  <a:solidFill>
                    <a:srgbClr val="0000FF"/>
                  </a:solidFill>
                </a:rPr>
                <a:t>library inclusions</a:t>
              </a:r>
              <a:endParaRPr lang="en-US" sz="1600" i="1" dirty="0">
                <a:solidFill>
                  <a:srgbClr val="0000FF"/>
                </a:solidFill>
              </a:endParaRPr>
            </a:p>
          </p:txBody>
        </p:sp>
        <p:pic>
          <p:nvPicPr>
            <p:cNvPr id="29" name="Picture 28" descr="HelloWorldBrace2.png"/>
            <p:cNvPicPr>
              <a:picLocks noChangeAspect="1"/>
            </p:cNvPicPr>
            <p:nvPr/>
          </p:nvPicPr>
          <p:blipFill>
            <a:blip r:embed="rId4"/>
            <a:stretch>
              <a:fillRect/>
            </a:stretch>
          </p:blipFill>
          <p:spPr>
            <a:xfrm>
              <a:off x="6596740" y="3605767"/>
              <a:ext cx="152405" cy="509033"/>
            </a:xfrm>
            <a:prstGeom prst="rect">
              <a:avLst/>
            </a:prstGeom>
          </p:spPr>
        </p:pic>
      </p:grpSp>
      <p:grpSp>
        <p:nvGrpSpPr>
          <p:cNvPr id="33" name="Group 32"/>
          <p:cNvGrpSpPr/>
          <p:nvPr/>
        </p:nvGrpSpPr>
        <p:grpSpPr>
          <a:xfrm>
            <a:off x="6596740" y="4355270"/>
            <a:ext cx="1796912" cy="938815"/>
            <a:chOff x="6596740" y="4355270"/>
            <a:chExt cx="1796912" cy="938815"/>
          </a:xfrm>
        </p:grpSpPr>
        <p:sp>
          <p:nvSpPr>
            <p:cNvPr id="27" name="TextBox 26"/>
            <p:cNvSpPr txBox="1"/>
            <p:nvPr/>
          </p:nvSpPr>
          <p:spPr>
            <a:xfrm>
              <a:off x="6717252" y="4614446"/>
              <a:ext cx="1676400" cy="338554"/>
            </a:xfrm>
            <a:prstGeom prst="rect">
              <a:avLst/>
            </a:prstGeom>
            <a:noFill/>
          </p:spPr>
          <p:txBody>
            <a:bodyPr wrap="square" rtlCol="0">
              <a:spAutoFit/>
            </a:bodyPr>
            <a:lstStyle/>
            <a:p>
              <a:r>
                <a:rPr lang="en-US" sz="1600" i="1" dirty="0" smtClean="0">
                  <a:solidFill>
                    <a:srgbClr val="0000FF"/>
                  </a:solidFill>
                </a:rPr>
                <a:t>main program</a:t>
              </a:r>
              <a:endParaRPr lang="en-US" sz="1600" i="1" dirty="0">
                <a:solidFill>
                  <a:srgbClr val="0000FF"/>
                </a:solidFill>
              </a:endParaRPr>
            </a:p>
          </p:txBody>
        </p:sp>
        <p:pic>
          <p:nvPicPr>
            <p:cNvPr id="30" name="Picture 29" descr="HelloWorldBrace3.png"/>
            <p:cNvPicPr>
              <a:picLocks noChangeAspect="1"/>
            </p:cNvPicPr>
            <p:nvPr/>
          </p:nvPicPr>
          <p:blipFill>
            <a:blip r:embed="rId5"/>
            <a:stretch>
              <a:fillRect/>
            </a:stretch>
          </p:blipFill>
          <p:spPr>
            <a:xfrm>
              <a:off x="6596740" y="4355270"/>
              <a:ext cx="152405" cy="938815"/>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The </a:t>
            </a:r>
            <a:r>
              <a:rPr lang="en-US" sz="3600" b="1">
                <a:solidFill>
                  <a:srgbClr val="FF0000"/>
                </a:solidFill>
                <a:latin typeface="Courier New" pitchFamily="1" charset="0"/>
                <a:ea typeface="ＭＳ Ｐゴシック" pitchFamily="1" charset="-128"/>
                <a:cs typeface="ＭＳ Ｐゴシック" pitchFamily="1" charset="-128"/>
              </a:rPr>
              <a:t>while</a:t>
            </a:r>
            <a:r>
              <a:rPr lang="en-US" sz="4000">
                <a:solidFill>
                  <a:srgbClr val="FF0000"/>
                </a:solidFill>
                <a:ea typeface="ＭＳ Ｐゴシック" pitchFamily="1" charset="-128"/>
                <a:cs typeface="ＭＳ Ｐゴシック" pitchFamily="1" charset="-128"/>
              </a:rPr>
              <a:t> Statement</a:t>
            </a:r>
            <a:endParaRPr lang="en-US" i="1">
              <a:solidFill>
                <a:srgbClr val="FF0000"/>
              </a:solidFill>
              <a:ea typeface="ＭＳ Ｐゴシック" pitchFamily="1" charset="-128"/>
              <a:cs typeface="ＭＳ Ｐゴシック" pitchFamily="1" charset="-128"/>
            </a:endParaRPr>
          </a:p>
        </p:txBody>
      </p:sp>
      <p:sp>
        <p:nvSpPr>
          <p:cNvPr id="51203" name="Text Box 3"/>
          <p:cNvSpPr txBox="1">
            <a:spLocks noChangeArrowheads="1"/>
          </p:cNvSpPr>
          <p:nvPr/>
        </p:nvSpPr>
        <p:spPr bwMode="auto">
          <a:xfrm>
            <a:off x="457200" y="1143000"/>
            <a:ext cx="8229600" cy="763286"/>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The </a:t>
            </a:r>
            <a:r>
              <a:rPr lang="en-US" sz="2000" b="1" dirty="0">
                <a:solidFill>
                  <a:srgbClr val="000000"/>
                </a:solidFill>
                <a:latin typeface="Courier New" pitchFamily="1" charset="0"/>
              </a:rPr>
              <a:t>while</a:t>
            </a:r>
            <a:r>
              <a:rPr lang="en-US" dirty="0">
                <a:solidFill>
                  <a:srgbClr val="000000"/>
                </a:solidFill>
                <a:latin typeface="Times New Roman" pitchFamily="1" charset="0"/>
              </a:rPr>
              <a:t> statement is the simplest of</a:t>
            </a:r>
            <a:r>
              <a:rPr lang="en-US" dirty="0" smtClean="0">
                <a:solidFill>
                  <a:srgbClr val="000000"/>
                </a:solidFill>
                <a:latin typeface="Times New Roman" pitchFamily="1" charset="0"/>
              </a:rPr>
              <a:t> C++’</a:t>
            </a:r>
            <a:r>
              <a:rPr lang="en-US" dirty="0">
                <a:solidFill>
                  <a:srgbClr val="000000"/>
                </a:solidFill>
                <a:latin typeface="Times New Roman" pitchFamily="1" charset="0"/>
              </a:rPr>
              <a:t>s iterative control statements and has the following form:</a:t>
            </a:r>
          </a:p>
        </p:txBody>
      </p:sp>
      <p:grpSp>
        <p:nvGrpSpPr>
          <p:cNvPr id="2" name="Group 4"/>
          <p:cNvGrpSpPr>
            <a:grpSpLocks/>
          </p:cNvGrpSpPr>
          <p:nvPr/>
        </p:nvGrpSpPr>
        <p:grpSpPr bwMode="auto">
          <a:xfrm>
            <a:off x="1676400" y="2082800"/>
            <a:ext cx="5791200" cy="1103313"/>
            <a:chOff x="1056" y="1312"/>
            <a:chExt cx="3648" cy="695"/>
          </a:xfrm>
        </p:grpSpPr>
        <p:sp>
          <p:nvSpPr>
            <p:cNvPr id="51213" name="Rectangle 5"/>
            <p:cNvSpPr>
              <a:spLocks noChangeArrowheads="1"/>
            </p:cNvSpPr>
            <p:nvPr/>
          </p:nvSpPr>
          <p:spPr bwMode="auto">
            <a:xfrm>
              <a:off x="1056" y="1312"/>
              <a:ext cx="3648" cy="69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214" name="Text Box 6"/>
            <p:cNvSpPr txBox="1">
              <a:spLocks noChangeArrowheads="1"/>
            </p:cNvSpPr>
            <p:nvPr/>
          </p:nvSpPr>
          <p:spPr bwMode="auto">
            <a:xfrm>
              <a:off x="1120" y="1352"/>
              <a:ext cx="3552" cy="577"/>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while ( </a:t>
              </a:r>
              <a:r>
                <a:rPr lang="en-US" sz="1800" i="1">
                  <a:solidFill>
                    <a:srgbClr val="000000"/>
                  </a:solidFill>
                  <a:latin typeface="Times New Roman" pitchFamily="1" charset="0"/>
                </a:rPr>
                <a:t>condition</a:t>
              </a:r>
              <a:r>
                <a:rPr lang="en-US" sz="1800" b="1">
                  <a:solidFill>
                    <a:srgbClr val="000000"/>
                  </a:solidFill>
                  <a:latin typeface="Courier New" pitchFamily="1" charset="0"/>
                </a:rPr>
                <a:t> )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repeated</a:t>
              </a:r>
              <a:endParaRPr lang="en-US" sz="1800" b="1">
                <a:solidFill>
                  <a:srgbClr val="000000"/>
                </a:solidFill>
                <a:latin typeface="Courier New" pitchFamily="1" charset="0"/>
              </a:endParaRPr>
            </a:p>
            <a:p>
              <a:r>
                <a:rPr lang="en-US" sz="1800" b="1">
                  <a:solidFill>
                    <a:srgbClr val="000000"/>
                  </a:solidFill>
                  <a:latin typeface="Courier New" pitchFamily="1" charset="0"/>
                </a:rPr>
                <a:t>}</a:t>
              </a:r>
            </a:p>
          </p:txBody>
        </p:sp>
      </p:grpSp>
      <p:sp>
        <p:nvSpPr>
          <p:cNvPr id="520199" name="Rectangle 7"/>
          <p:cNvSpPr>
            <a:spLocks noChangeArrowheads="1"/>
          </p:cNvSpPr>
          <p:nvPr/>
        </p:nvSpPr>
        <p:spPr bwMode="auto">
          <a:xfrm>
            <a:off x="2914650" y="2246313"/>
            <a:ext cx="995363" cy="258762"/>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0200" name="Rectangle 8"/>
          <p:cNvSpPr>
            <a:spLocks noChangeArrowheads="1"/>
          </p:cNvSpPr>
          <p:nvPr/>
        </p:nvSpPr>
        <p:spPr bwMode="auto">
          <a:xfrm>
            <a:off x="2349500" y="2511796"/>
            <a:ext cx="2474913" cy="279400"/>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0201" name="Text Box 9"/>
          <p:cNvSpPr txBox="1">
            <a:spLocks noChangeArrowheads="1"/>
          </p:cNvSpPr>
          <p:nvPr/>
        </p:nvSpPr>
        <p:spPr bwMode="auto">
          <a:xfrm>
            <a:off x="457200" y="3429000"/>
            <a:ext cx="8229600" cy="763286"/>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When</a:t>
            </a:r>
            <a:r>
              <a:rPr lang="en-US" dirty="0" smtClean="0">
                <a:solidFill>
                  <a:srgbClr val="000000"/>
                </a:solidFill>
                <a:latin typeface="Times New Roman" pitchFamily="1" charset="0"/>
              </a:rPr>
              <a:t> C++ </a:t>
            </a:r>
            <a:r>
              <a:rPr lang="en-US" dirty="0">
                <a:solidFill>
                  <a:srgbClr val="000000"/>
                </a:solidFill>
                <a:latin typeface="Times New Roman" pitchFamily="1" charset="0"/>
              </a:rPr>
              <a:t>encounters a </a:t>
            </a:r>
            <a:r>
              <a:rPr lang="en-US" sz="2000" b="1" dirty="0">
                <a:solidFill>
                  <a:srgbClr val="000000"/>
                </a:solidFill>
                <a:latin typeface="Courier New" pitchFamily="1" charset="0"/>
              </a:rPr>
              <a:t>while</a:t>
            </a:r>
            <a:r>
              <a:rPr lang="en-US" dirty="0">
                <a:solidFill>
                  <a:srgbClr val="000000"/>
                </a:solidFill>
                <a:latin typeface="Times New Roman" pitchFamily="1" charset="0"/>
              </a:rPr>
              <a:t> statement, it begins by evaluating the condition in </a:t>
            </a:r>
            <a:r>
              <a:rPr lang="en-US" dirty="0" smtClean="0">
                <a:solidFill>
                  <a:srgbClr val="000000"/>
                </a:solidFill>
                <a:latin typeface="Times New Roman" pitchFamily="1" charset="0"/>
              </a:rPr>
              <a:t>parentheses.</a:t>
            </a:r>
            <a:endParaRPr lang="en-US" dirty="0">
              <a:solidFill>
                <a:srgbClr val="000000"/>
              </a:solidFill>
              <a:latin typeface="Times New Roman" pitchFamily="1" charset="0"/>
            </a:endParaRPr>
          </a:p>
        </p:txBody>
      </p:sp>
      <p:sp>
        <p:nvSpPr>
          <p:cNvPr id="520202" name="Text Box 10"/>
          <p:cNvSpPr txBox="1">
            <a:spLocks noChangeArrowheads="1"/>
          </p:cNvSpPr>
          <p:nvPr/>
        </p:nvSpPr>
        <p:spPr bwMode="auto">
          <a:xfrm>
            <a:off x="457200" y="4229100"/>
            <a:ext cx="8229600" cy="763286"/>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If the value of </a:t>
            </a:r>
            <a:r>
              <a:rPr lang="en-US" i="1" dirty="0">
                <a:solidFill>
                  <a:srgbClr val="000000"/>
                </a:solidFill>
                <a:latin typeface="Times New Roman" pitchFamily="1" charset="0"/>
              </a:rPr>
              <a:t>condition</a:t>
            </a:r>
            <a:r>
              <a:rPr lang="en-US" dirty="0">
                <a:solidFill>
                  <a:srgbClr val="000000"/>
                </a:solidFill>
                <a:latin typeface="Times New Roman" pitchFamily="1" charset="0"/>
              </a:rPr>
              <a:t> is </a:t>
            </a:r>
            <a:r>
              <a:rPr lang="en-US" sz="2000" b="1" dirty="0">
                <a:solidFill>
                  <a:srgbClr val="000000"/>
                </a:solidFill>
                <a:latin typeface="Courier New" pitchFamily="1" charset="0"/>
              </a:rPr>
              <a:t>true</a:t>
            </a:r>
            <a:r>
              <a:rPr lang="en-US" dirty="0">
                <a:solidFill>
                  <a:srgbClr val="000000"/>
                </a:solidFill>
                <a:latin typeface="Times New Roman" pitchFamily="1" charset="0"/>
              </a:rPr>
              <a:t>,</a:t>
            </a:r>
            <a:r>
              <a:rPr lang="en-US" dirty="0" smtClean="0">
                <a:solidFill>
                  <a:srgbClr val="000000"/>
                </a:solidFill>
                <a:latin typeface="Times New Roman" pitchFamily="1" charset="0"/>
              </a:rPr>
              <a:t> C++ </a:t>
            </a:r>
            <a:r>
              <a:rPr lang="en-US" dirty="0">
                <a:solidFill>
                  <a:srgbClr val="000000"/>
                </a:solidFill>
                <a:latin typeface="Times New Roman" pitchFamily="1" charset="0"/>
              </a:rPr>
              <a:t>executes the statements in the body of the loop.</a:t>
            </a:r>
          </a:p>
        </p:txBody>
      </p:sp>
      <p:sp>
        <p:nvSpPr>
          <p:cNvPr id="520203" name="Text Box 11"/>
          <p:cNvSpPr txBox="1">
            <a:spLocks noChangeArrowheads="1"/>
          </p:cNvSpPr>
          <p:nvPr/>
        </p:nvSpPr>
        <p:spPr bwMode="auto">
          <a:xfrm>
            <a:off x="457200" y="5029200"/>
            <a:ext cx="8229600" cy="1428083"/>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At the end of each cycle,</a:t>
            </a:r>
            <a:r>
              <a:rPr lang="en-US" dirty="0" smtClean="0">
                <a:solidFill>
                  <a:srgbClr val="000000"/>
                </a:solidFill>
                <a:latin typeface="Times New Roman" pitchFamily="1" charset="0"/>
              </a:rPr>
              <a:t> C++ </a:t>
            </a:r>
            <a:r>
              <a:rPr lang="en-US" dirty="0">
                <a:solidFill>
                  <a:srgbClr val="000000"/>
                </a:solidFill>
                <a:latin typeface="Times New Roman" pitchFamily="1" charset="0"/>
              </a:rPr>
              <a:t>reevaluates </a:t>
            </a:r>
            <a:r>
              <a:rPr lang="en-US" i="1" dirty="0">
                <a:solidFill>
                  <a:srgbClr val="000000"/>
                </a:solidFill>
                <a:latin typeface="Times New Roman" pitchFamily="1" charset="0"/>
              </a:rPr>
              <a:t>condition</a:t>
            </a:r>
            <a:r>
              <a:rPr lang="en-US" dirty="0">
                <a:solidFill>
                  <a:srgbClr val="000000"/>
                </a:solidFill>
                <a:latin typeface="Times New Roman" pitchFamily="1" charset="0"/>
              </a:rPr>
              <a:t> to see whether its value has changed.  If </a:t>
            </a:r>
            <a:r>
              <a:rPr lang="en-US" i="1" dirty="0">
                <a:solidFill>
                  <a:srgbClr val="000000"/>
                </a:solidFill>
                <a:latin typeface="Times New Roman" pitchFamily="1" charset="0"/>
              </a:rPr>
              <a:t>condition</a:t>
            </a:r>
            <a:r>
              <a:rPr lang="en-US" dirty="0">
                <a:solidFill>
                  <a:srgbClr val="000000"/>
                </a:solidFill>
                <a:latin typeface="Times New Roman" pitchFamily="1" charset="0"/>
              </a:rPr>
              <a:t> evaluates to </a:t>
            </a:r>
            <a:r>
              <a:rPr lang="en-US" sz="2000" b="1" dirty="0">
                <a:solidFill>
                  <a:srgbClr val="000000"/>
                </a:solidFill>
                <a:latin typeface="Courier New" pitchFamily="1" charset="0"/>
              </a:rPr>
              <a:t>false</a:t>
            </a:r>
            <a:r>
              <a:rPr lang="en-US" dirty="0">
                <a:solidFill>
                  <a:srgbClr val="000000"/>
                </a:solidFill>
                <a:latin typeface="Times New Roman" pitchFamily="1" charset="0"/>
              </a:rPr>
              <a:t>,</a:t>
            </a:r>
            <a:r>
              <a:rPr lang="en-US" dirty="0" smtClean="0">
                <a:solidFill>
                  <a:srgbClr val="000000"/>
                </a:solidFill>
                <a:latin typeface="Times New Roman" pitchFamily="1" charset="0"/>
              </a:rPr>
              <a:t>  C++ </a:t>
            </a:r>
            <a:r>
              <a:rPr lang="en-US" dirty="0">
                <a:solidFill>
                  <a:srgbClr val="000000"/>
                </a:solidFill>
                <a:latin typeface="Times New Roman" pitchFamily="1" charset="0"/>
              </a:rPr>
              <a:t>exits from the loop and continues with the statement following the closing brace at the end of the </a:t>
            </a:r>
            <a:r>
              <a:rPr lang="en-US" sz="2000" b="1" dirty="0">
                <a:solidFill>
                  <a:srgbClr val="000000"/>
                </a:solidFill>
                <a:latin typeface="Courier New" pitchFamily="1" charset="0"/>
              </a:rPr>
              <a:t>while</a:t>
            </a:r>
            <a:r>
              <a:rPr lang="en-US" dirty="0">
                <a:solidFill>
                  <a:srgbClr val="000000"/>
                </a:solidFill>
                <a:latin typeface="Times New Roman" pitchFamily="1" charset="0"/>
              </a:rPr>
              <a:t> body.</a:t>
            </a:r>
          </a:p>
        </p:txBody>
      </p:sp>
      <p:grpSp>
        <p:nvGrpSpPr>
          <p:cNvPr id="3" name="Group 12"/>
          <p:cNvGrpSpPr>
            <a:grpSpLocks/>
          </p:cNvGrpSpPr>
          <p:nvPr/>
        </p:nvGrpSpPr>
        <p:grpSpPr bwMode="auto">
          <a:xfrm>
            <a:off x="1676400" y="2082800"/>
            <a:ext cx="5791200" cy="1103313"/>
            <a:chOff x="1056" y="1312"/>
            <a:chExt cx="3648" cy="695"/>
          </a:xfrm>
        </p:grpSpPr>
        <p:sp>
          <p:nvSpPr>
            <p:cNvPr id="51211" name="Rectangle 13"/>
            <p:cNvSpPr>
              <a:spLocks noChangeArrowheads="1"/>
            </p:cNvSpPr>
            <p:nvPr/>
          </p:nvSpPr>
          <p:spPr bwMode="auto">
            <a:xfrm>
              <a:off x="1056" y="1312"/>
              <a:ext cx="3648" cy="69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212" name="Text Box 14"/>
            <p:cNvSpPr txBox="1">
              <a:spLocks noChangeArrowheads="1"/>
            </p:cNvSpPr>
            <p:nvPr/>
          </p:nvSpPr>
          <p:spPr bwMode="auto">
            <a:xfrm>
              <a:off x="1120" y="1354"/>
              <a:ext cx="3552" cy="577"/>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while ( </a:t>
              </a:r>
              <a:r>
                <a:rPr lang="en-US" sz="1800" i="1">
                  <a:solidFill>
                    <a:srgbClr val="000000"/>
                  </a:solidFill>
                  <a:latin typeface="Times New Roman" pitchFamily="1" charset="0"/>
                </a:rPr>
                <a:t>condition</a:t>
              </a:r>
              <a:r>
                <a:rPr lang="en-US" sz="1800" b="1">
                  <a:solidFill>
                    <a:srgbClr val="000000"/>
                  </a:solidFill>
                  <a:latin typeface="Courier New" pitchFamily="1" charset="0"/>
                </a:rPr>
                <a:t> )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repeated</a:t>
              </a:r>
              <a:endParaRPr lang="en-US" sz="1800" b="1">
                <a:solidFill>
                  <a:srgbClr val="000000"/>
                </a:solidFill>
                <a:latin typeface="Courier New" pitchFamily="1" charset="0"/>
              </a:endParaRPr>
            </a:p>
            <a:p>
              <a:r>
                <a:rPr lang="en-US" sz="1800" b="1">
                  <a:solidFill>
                    <a:srgbClr val="000000"/>
                  </a:solidFill>
                  <a:latin typeface="Courier New" pitchFamily="1"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20201">
                                            <p:txEl>
                                              <p:pRg st="0" end="0"/>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520199"/>
                                        </p:tgtEl>
                                        <p:attrNameLst>
                                          <p:attrName>style.visibility</p:attrName>
                                        </p:attrNameLst>
                                      </p:cBhvr>
                                      <p:to>
                                        <p:strVal val="visible"/>
                                      </p:to>
                                    </p:set>
                                  </p:childTnLst>
                                  <p:subTnLst>
                                    <p:set>
                                      <p:cBhvr override="childStyle">
                                        <p:cTn dur="1" fill="hold" display="0" masterRel="nextClick" afterEffect="1"/>
                                        <p:tgtEl>
                                          <p:spTgt spid="520199"/>
                                        </p:tgtEl>
                                        <p:attrNameLst>
                                          <p:attrName>style.visibility</p:attrName>
                                        </p:attrNameLst>
                                      </p:cBhvr>
                                      <p:to>
                                        <p:strVal val="hidden"/>
                                      </p:to>
                                    </p:set>
                                  </p:sub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520202"/>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childTnLst>
                                    <p:set>
                                      <p:cBhvr>
                                        <p:cTn id="16" dur="1" fill="hold">
                                          <p:stCondLst>
                                            <p:cond delay="499"/>
                                          </p:stCondLst>
                                        </p:cTn>
                                        <p:tgtEl>
                                          <p:spTgt spid="520200"/>
                                        </p:tgtEl>
                                        <p:attrNameLst>
                                          <p:attrName>style.visibility</p:attrName>
                                        </p:attrNameLst>
                                      </p:cBhvr>
                                      <p:to>
                                        <p:strVal val="visible"/>
                                      </p:to>
                                    </p:set>
                                  </p:childTnLst>
                                  <p:subTnLst>
                                    <p:set>
                                      <p:cBhvr override="childStyle">
                                        <p:cTn dur="1" fill="hold" display="0" masterRel="nextClick" afterEffect="1"/>
                                        <p:tgtEl>
                                          <p:spTgt spid="520200"/>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20203"/>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nodeType="afterEffect">
                                  <p:stCondLst>
                                    <p:cond delay="0"/>
                                  </p:stCondLst>
                                  <p:childTnLst>
                                    <p:set>
                                      <p:cBhvr>
                                        <p:cTn id="23"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0199" grpId="0" animBg="1"/>
      <p:bldP spid="520200" grpId="0" animBg="1"/>
      <p:bldP spid="520201" grpId="0" build="p" autoUpdateAnimBg="0"/>
      <p:bldP spid="520202" grpId="0"/>
      <p:bldP spid="520203" grpId="0"/>
    </p:bld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The </a:t>
            </a:r>
            <a:r>
              <a:rPr lang="en-US" sz="3600" b="1">
                <a:solidFill>
                  <a:srgbClr val="FF0000"/>
                </a:solidFill>
                <a:latin typeface="Courier New" pitchFamily="1" charset="0"/>
                <a:ea typeface="ＭＳ Ｐゴシック" pitchFamily="1" charset="-128"/>
                <a:cs typeface="ＭＳ Ｐゴシック" pitchFamily="1" charset="-128"/>
              </a:rPr>
              <a:t>for</a:t>
            </a:r>
            <a:r>
              <a:rPr lang="en-US" sz="4000">
                <a:solidFill>
                  <a:srgbClr val="FF0000"/>
                </a:solidFill>
                <a:ea typeface="ＭＳ Ｐゴシック" pitchFamily="1" charset="-128"/>
                <a:cs typeface="ＭＳ Ｐゴシック" pitchFamily="1" charset="-128"/>
              </a:rPr>
              <a:t> Statement</a:t>
            </a:r>
            <a:endParaRPr lang="en-US" i="1">
              <a:solidFill>
                <a:srgbClr val="FF0000"/>
              </a:solidFill>
              <a:ea typeface="ＭＳ Ｐゴシック" pitchFamily="1" charset="-128"/>
              <a:cs typeface="ＭＳ Ｐゴシック" pitchFamily="1" charset="-128"/>
            </a:endParaRPr>
          </a:p>
        </p:txBody>
      </p:sp>
      <p:sp>
        <p:nvSpPr>
          <p:cNvPr id="55299" name="Text Box 3"/>
          <p:cNvSpPr txBox="1">
            <a:spLocks noChangeArrowheads="1"/>
          </p:cNvSpPr>
          <p:nvPr/>
        </p:nvSpPr>
        <p:spPr bwMode="auto">
          <a:xfrm>
            <a:off x="457200" y="1143000"/>
            <a:ext cx="8229600" cy="1095685"/>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The </a:t>
            </a:r>
            <a:r>
              <a:rPr lang="en-US" sz="2000" b="1" dirty="0">
                <a:solidFill>
                  <a:srgbClr val="000000"/>
                </a:solidFill>
                <a:latin typeface="Courier New" pitchFamily="1" charset="0"/>
              </a:rPr>
              <a:t>for</a:t>
            </a:r>
            <a:r>
              <a:rPr lang="en-US" dirty="0">
                <a:solidFill>
                  <a:srgbClr val="000000"/>
                </a:solidFill>
                <a:latin typeface="Times New Roman" pitchFamily="1" charset="0"/>
              </a:rPr>
              <a:t> statement in</a:t>
            </a:r>
            <a:r>
              <a:rPr lang="en-US" dirty="0" smtClean="0">
                <a:solidFill>
                  <a:srgbClr val="000000"/>
                </a:solidFill>
                <a:latin typeface="Times New Roman" pitchFamily="1" charset="0"/>
              </a:rPr>
              <a:t> C++ </a:t>
            </a:r>
            <a:r>
              <a:rPr lang="en-US" dirty="0">
                <a:solidFill>
                  <a:srgbClr val="000000"/>
                </a:solidFill>
                <a:latin typeface="Times New Roman" pitchFamily="1" charset="0"/>
              </a:rPr>
              <a:t>is a particularly powerful tool for specifying the control structure of a loop independently from the operations the loop body performs.  The syntax looks like this:</a:t>
            </a:r>
          </a:p>
        </p:txBody>
      </p:sp>
      <p:grpSp>
        <p:nvGrpSpPr>
          <p:cNvPr id="2" name="Group 4"/>
          <p:cNvGrpSpPr>
            <a:grpSpLocks/>
          </p:cNvGrpSpPr>
          <p:nvPr/>
        </p:nvGrpSpPr>
        <p:grpSpPr bwMode="auto">
          <a:xfrm>
            <a:off x="1676400" y="2362200"/>
            <a:ext cx="5791200" cy="1139825"/>
            <a:chOff x="1056" y="1488"/>
            <a:chExt cx="3648" cy="718"/>
          </a:xfrm>
        </p:grpSpPr>
        <p:sp>
          <p:nvSpPr>
            <p:cNvPr id="55324" name="Rectangle 5"/>
            <p:cNvSpPr>
              <a:spLocks noChangeArrowheads="1"/>
            </p:cNvSpPr>
            <p:nvPr/>
          </p:nvSpPr>
          <p:spPr bwMode="auto">
            <a:xfrm>
              <a:off x="1056" y="1488"/>
              <a:ext cx="3648" cy="718"/>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5325" name="Text Box 6"/>
            <p:cNvSpPr txBox="1">
              <a:spLocks noChangeArrowheads="1"/>
            </p:cNvSpPr>
            <p:nvPr/>
          </p:nvSpPr>
          <p:spPr bwMode="auto">
            <a:xfrm>
              <a:off x="1120" y="1544"/>
              <a:ext cx="3552" cy="577"/>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for ( </a:t>
              </a:r>
              <a:r>
                <a:rPr lang="en-US" sz="1800" i="1">
                  <a:solidFill>
                    <a:srgbClr val="000000"/>
                  </a:solidFill>
                  <a:latin typeface="Times New Roman" pitchFamily="1" charset="0"/>
                </a:rPr>
                <a:t>init</a:t>
              </a:r>
              <a:r>
                <a:rPr lang="en-US" sz="1800" b="1">
                  <a:solidFill>
                    <a:srgbClr val="000000"/>
                  </a:solidFill>
                  <a:latin typeface="Courier New" pitchFamily="1" charset="0"/>
                </a:rPr>
                <a:t> ; </a:t>
              </a:r>
              <a:r>
                <a:rPr lang="en-US" sz="1800" i="1">
                  <a:solidFill>
                    <a:srgbClr val="000000"/>
                  </a:solidFill>
                  <a:latin typeface="Times New Roman" pitchFamily="1" charset="0"/>
                </a:rPr>
                <a:t>test</a:t>
              </a:r>
              <a:r>
                <a:rPr lang="en-US" sz="1800" b="1">
                  <a:solidFill>
                    <a:srgbClr val="000000"/>
                  </a:solidFill>
                  <a:latin typeface="Courier New" pitchFamily="1" charset="0"/>
                </a:rPr>
                <a:t> ; </a:t>
              </a:r>
              <a:r>
                <a:rPr lang="en-US" sz="1800" i="1">
                  <a:solidFill>
                    <a:srgbClr val="000000"/>
                  </a:solidFill>
                  <a:latin typeface="Times New Roman" pitchFamily="1" charset="0"/>
                </a:rPr>
                <a:t>step</a:t>
              </a:r>
              <a:r>
                <a:rPr lang="en-US" sz="1800" b="1">
                  <a:solidFill>
                    <a:srgbClr val="000000"/>
                  </a:solidFill>
                  <a:latin typeface="Courier New" pitchFamily="1" charset="0"/>
                </a:rPr>
                <a:t> )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repeated</a:t>
              </a:r>
              <a:endParaRPr lang="en-US" sz="1800" b="1">
                <a:solidFill>
                  <a:srgbClr val="000000"/>
                </a:solidFill>
                <a:latin typeface="Courier New" pitchFamily="1" charset="0"/>
              </a:endParaRPr>
            </a:p>
            <a:p>
              <a:r>
                <a:rPr lang="en-US" sz="1800" b="1">
                  <a:solidFill>
                    <a:srgbClr val="000000"/>
                  </a:solidFill>
                  <a:latin typeface="Courier New" pitchFamily="1" charset="0"/>
                </a:rPr>
                <a:t>}</a:t>
              </a:r>
            </a:p>
          </p:txBody>
        </p:sp>
      </p:grpSp>
      <p:sp>
        <p:nvSpPr>
          <p:cNvPr id="524295" name="Rectangle 7"/>
          <p:cNvSpPr>
            <a:spLocks noChangeArrowheads="1"/>
          </p:cNvSpPr>
          <p:nvPr/>
        </p:nvSpPr>
        <p:spPr bwMode="auto">
          <a:xfrm>
            <a:off x="2628900" y="2522538"/>
            <a:ext cx="450850" cy="271462"/>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4296" name="Rectangle 8"/>
          <p:cNvSpPr>
            <a:spLocks noChangeArrowheads="1"/>
          </p:cNvSpPr>
          <p:nvPr/>
        </p:nvSpPr>
        <p:spPr bwMode="auto">
          <a:xfrm>
            <a:off x="2249488" y="2803525"/>
            <a:ext cx="2436812" cy="279400"/>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4297" name="Text Box 9"/>
          <p:cNvSpPr txBox="1">
            <a:spLocks noChangeArrowheads="1"/>
          </p:cNvSpPr>
          <p:nvPr/>
        </p:nvSpPr>
        <p:spPr bwMode="auto">
          <a:xfrm>
            <a:off x="457200" y="3733800"/>
            <a:ext cx="8229600" cy="430887"/>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smtClean="0">
                <a:solidFill>
                  <a:srgbClr val="000000"/>
                </a:solidFill>
                <a:latin typeface="Times New Roman" pitchFamily="1" charset="0"/>
              </a:rPr>
              <a:t>C++ </a:t>
            </a:r>
            <a:r>
              <a:rPr lang="en-US" dirty="0">
                <a:solidFill>
                  <a:srgbClr val="000000"/>
                </a:solidFill>
                <a:latin typeface="Times New Roman" pitchFamily="1" charset="0"/>
              </a:rPr>
              <a:t>evaluates a </a:t>
            </a:r>
            <a:r>
              <a:rPr lang="en-US" sz="2000" b="1" dirty="0">
                <a:solidFill>
                  <a:srgbClr val="000000"/>
                </a:solidFill>
                <a:latin typeface="Courier New" pitchFamily="1" charset="0"/>
              </a:rPr>
              <a:t>for</a:t>
            </a:r>
            <a:r>
              <a:rPr lang="en-US" dirty="0">
                <a:solidFill>
                  <a:srgbClr val="000000"/>
                </a:solidFill>
                <a:latin typeface="Times New Roman" pitchFamily="1" charset="0"/>
              </a:rPr>
              <a:t> statement by executing the following steps:</a:t>
            </a:r>
          </a:p>
        </p:txBody>
      </p:sp>
      <p:sp>
        <p:nvSpPr>
          <p:cNvPr id="524298" name="Rectangle 10"/>
          <p:cNvSpPr>
            <a:spLocks noChangeArrowheads="1"/>
          </p:cNvSpPr>
          <p:nvPr/>
        </p:nvSpPr>
        <p:spPr bwMode="auto">
          <a:xfrm>
            <a:off x="3352800" y="2522538"/>
            <a:ext cx="452438" cy="271462"/>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4299" name="Rectangle 11"/>
          <p:cNvSpPr>
            <a:spLocks noChangeArrowheads="1"/>
          </p:cNvSpPr>
          <p:nvPr/>
        </p:nvSpPr>
        <p:spPr bwMode="auto">
          <a:xfrm>
            <a:off x="4079875" y="2524125"/>
            <a:ext cx="500063" cy="271463"/>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grpSp>
        <p:nvGrpSpPr>
          <p:cNvPr id="3" name="Group 12"/>
          <p:cNvGrpSpPr>
            <a:grpSpLocks/>
          </p:cNvGrpSpPr>
          <p:nvPr/>
        </p:nvGrpSpPr>
        <p:grpSpPr bwMode="auto">
          <a:xfrm>
            <a:off x="685800" y="4191000"/>
            <a:ext cx="8001000" cy="420688"/>
            <a:chOff x="432" y="2640"/>
            <a:chExt cx="5040" cy="265"/>
          </a:xfrm>
        </p:grpSpPr>
        <p:sp>
          <p:nvSpPr>
            <p:cNvPr id="55322" name="Text Box 13"/>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Evaluate </a:t>
              </a:r>
              <a:r>
                <a:rPr lang="en-US" i="1" dirty="0">
                  <a:solidFill>
                    <a:srgbClr val="000000"/>
                  </a:solidFill>
                  <a:latin typeface="Times New Roman" pitchFamily="1" charset="0"/>
                </a:rPr>
                <a:t>init</a:t>
              </a:r>
              <a:r>
                <a:rPr lang="en-US" dirty="0">
                  <a:solidFill>
                    <a:srgbClr val="000000"/>
                  </a:solidFill>
                  <a:latin typeface="Times New Roman" pitchFamily="1" charset="0"/>
                </a:rPr>
                <a:t>, which typically declares a </a:t>
              </a:r>
              <a:r>
                <a:rPr lang="en-US" b="1" i="1" dirty="0">
                  <a:solidFill>
                    <a:srgbClr val="000000"/>
                  </a:solidFill>
                  <a:latin typeface="Times New Roman" pitchFamily="1" charset="0"/>
                </a:rPr>
                <a:t>control variable</a:t>
              </a:r>
              <a:r>
                <a:rPr lang="en-US" i="1" dirty="0">
                  <a:solidFill>
                    <a:srgbClr val="000000"/>
                  </a:solidFill>
                  <a:latin typeface="Times New Roman" pitchFamily="1" charset="0"/>
                </a:rPr>
                <a:t>.</a:t>
              </a:r>
              <a:endParaRPr lang="en-US" dirty="0">
                <a:solidFill>
                  <a:srgbClr val="000000"/>
                </a:solidFill>
                <a:latin typeface="Times New Roman" pitchFamily="1" charset="0"/>
              </a:endParaRPr>
            </a:p>
          </p:txBody>
        </p:sp>
        <p:sp>
          <p:nvSpPr>
            <p:cNvPr id="55323" name="Text Box 14"/>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1.</a:t>
              </a:r>
            </a:p>
          </p:txBody>
        </p:sp>
      </p:grpSp>
      <p:grpSp>
        <p:nvGrpSpPr>
          <p:cNvPr id="4" name="Group 15"/>
          <p:cNvGrpSpPr>
            <a:grpSpLocks/>
          </p:cNvGrpSpPr>
          <p:nvPr/>
        </p:nvGrpSpPr>
        <p:grpSpPr bwMode="auto">
          <a:xfrm>
            <a:off x="685800" y="4587478"/>
            <a:ext cx="8001000" cy="420688"/>
            <a:chOff x="432" y="2640"/>
            <a:chExt cx="5040" cy="265"/>
          </a:xfrm>
        </p:grpSpPr>
        <p:sp>
          <p:nvSpPr>
            <p:cNvPr id="55320" name="Text Box 16"/>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Evaluate </a:t>
              </a:r>
              <a:r>
                <a:rPr lang="en-US" i="1">
                  <a:solidFill>
                    <a:srgbClr val="000000"/>
                  </a:solidFill>
                  <a:latin typeface="Times New Roman" pitchFamily="1" charset="0"/>
                </a:rPr>
                <a:t>test</a:t>
              </a:r>
              <a:r>
                <a:rPr lang="en-US">
                  <a:solidFill>
                    <a:srgbClr val="000000"/>
                  </a:solidFill>
                  <a:latin typeface="Times New Roman" pitchFamily="1" charset="0"/>
                </a:rPr>
                <a:t> and exit from the loop if the value is </a:t>
              </a:r>
              <a:r>
                <a:rPr lang="en-US" sz="2000" b="1">
                  <a:solidFill>
                    <a:srgbClr val="000000"/>
                  </a:solidFill>
                  <a:latin typeface="Courier New" pitchFamily="1" charset="0"/>
                </a:rPr>
                <a:t>false</a:t>
              </a:r>
              <a:r>
                <a:rPr lang="en-US">
                  <a:solidFill>
                    <a:srgbClr val="000000"/>
                  </a:solidFill>
                  <a:latin typeface="Times New Roman" pitchFamily="1" charset="0"/>
                </a:rPr>
                <a:t>.</a:t>
              </a:r>
            </a:p>
          </p:txBody>
        </p:sp>
        <p:sp>
          <p:nvSpPr>
            <p:cNvPr id="55321" name="Text Box 17"/>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2.</a:t>
              </a:r>
            </a:p>
          </p:txBody>
        </p:sp>
      </p:grpSp>
      <p:grpSp>
        <p:nvGrpSpPr>
          <p:cNvPr id="5" name="Group 18"/>
          <p:cNvGrpSpPr>
            <a:grpSpLocks/>
          </p:cNvGrpSpPr>
          <p:nvPr/>
        </p:nvGrpSpPr>
        <p:grpSpPr bwMode="auto">
          <a:xfrm>
            <a:off x="685800" y="4983956"/>
            <a:ext cx="8001000" cy="420688"/>
            <a:chOff x="432" y="2640"/>
            <a:chExt cx="5040" cy="265"/>
          </a:xfrm>
        </p:grpSpPr>
        <p:sp>
          <p:nvSpPr>
            <p:cNvPr id="55318" name="Text Box 19"/>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Execute the statements in the body of the loop.</a:t>
              </a:r>
            </a:p>
          </p:txBody>
        </p:sp>
        <p:sp>
          <p:nvSpPr>
            <p:cNvPr id="55319" name="Text Box 20"/>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3.</a:t>
              </a:r>
            </a:p>
          </p:txBody>
        </p:sp>
      </p:grpSp>
      <p:grpSp>
        <p:nvGrpSpPr>
          <p:cNvPr id="6" name="Group 21"/>
          <p:cNvGrpSpPr>
            <a:grpSpLocks/>
          </p:cNvGrpSpPr>
          <p:nvPr/>
        </p:nvGrpSpPr>
        <p:grpSpPr bwMode="auto">
          <a:xfrm>
            <a:off x="685800" y="5380434"/>
            <a:ext cx="8001000" cy="420688"/>
            <a:chOff x="432" y="2640"/>
            <a:chExt cx="5040" cy="265"/>
          </a:xfrm>
        </p:grpSpPr>
        <p:sp>
          <p:nvSpPr>
            <p:cNvPr id="55316" name="Text Box 22"/>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Evaluate </a:t>
              </a:r>
              <a:r>
                <a:rPr lang="en-US" i="1">
                  <a:solidFill>
                    <a:srgbClr val="000000"/>
                  </a:solidFill>
                  <a:latin typeface="Times New Roman" pitchFamily="1" charset="0"/>
                </a:rPr>
                <a:t>step,</a:t>
              </a:r>
              <a:r>
                <a:rPr lang="en-US">
                  <a:solidFill>
                    <a:srgbClr val="000000"/>
                  </a:solidFill>
                  <a:latin typeface="Times New Roman" pitchFamily="1" charset="0"/>
                </a:rPr>
                <a:t> which usually updates the control variable.</a:t>
              </a:r>
            </a:p>
          </p:txBody>
        </p:sp>
        <p:sp>
          <p:nvSpPr>
            <p:cNvPr id="55317" name="Text Box 23"/>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4.</a:t>
              </a:r>
            </a:p>
          </p:txBody>
        </p:sp>
      </p:grpSp>
      <p:grpSp>
        <p:nvGrpSpPr>
          <p:cNvPr id="7" name="Group 24"/>
          <p:cNvGrpSpPr>
            <a:grpSpLocks/>
          </p:cNvGrpSpPr>
          <p:nvPr/>
        </p:nvGrpSpPr>
        <p:grpSpPr bwMode="auto">
          <a:xfrm>
            <a:off x="685800" y="5776913"/>
            <a:ext cx="8001000" cy="420687"/>
            <a:chOff x="432" y="2640"/>
            <a:chExt cx="5040" cy="265"/>
          </a:xfrm>
        </p:grpSpPr>
        <p:sp>
          <p:nvSpPr>
            <p:cNvPr id="55314" name="Text Box 25"/>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Return to step 2 to begin the next loop cycle.</a:t>
              </a:r>
            </a:p>
          </p:txBody>
        </p:sp>
        <p:sp>
          <p:nvSpPr>
            <p:cNvPr id="55315" name="Text Box 26"/>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5.</a:t>
              </a:r>
            </a:p>
          </p:txBody>
        </p:sp>
      </p:grpSp>
      <p:grpSp>
        <p:nvGrpSpPr>
          <p:cNvPr id="8" name="Group 27"/>
          <p:cNvGrpSpPr>
            <a:grpSpLocks/>
          </p:cNvGrpSpPr>
          <p:nvPr/>
        </p:nvGrpSpPr>
        <p:grpSpPr bwMode="auto">
          <a:xfrm>
            <a:off x="1676400" y="2362200"/>
            <a:ext cx="5791200" cy="1139825"/>
            <a:chOff x="1056" y="1488"/>
            <a:chExt cx="3648" cy="718"/>
          </a:xfrm>
        </p:grpSpPr>
        <p:sp>
          <p:nvSpPr>
            <p:cNvPr id="55312" name="Rectangle 28"/>
            <p:cNvSpPr>
              <a:spLocks noChangeArrowheads="1"/>
            </p:cNvSpPr>
            <p:nvPr/>
          </p:nvSpPr>
          <p:spPr bwMode="auto">
            <a:xfrm>
              <a:off x="1056" y="1488"/>
              <a:ext cx="3648" cy="718"/>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5313" name="Text Box 29"/>
            <p:cNvSpPr txBox="1">
              <a:spLocks noChangeArrowheads="1"/>
            </p:cNvSpPr>
            <p:nvPr/>
          </p:nvSpPr>
          <p:spPr bwMode="auto">
            <a:xfrm>
              <a:off x="1120" y="1544"/>
              <a:ext cx="3552" cy="577"/>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for ( </a:t>
              </a:r>
              <a:r>
                <a:rPr lang="en-US" sz="1800" i="1">
                  <a:solidFill>
                    <a:srgbClr val="000000"/>
                  </a:solidFill>
                  <a:latin typeface="Times New Roman" pitchFamily="1" charset="0"/>
                </a:rPr>
                <a:t>init</a:t>
              </a:r>
              <a:r>
                <a:rPr lang="en-US" sz="1800" b="1">
                  <a:solidFill>
                    <a:srgbClr val="000000"/>
                  </a:solidFill>
                  <a:latin typeface="Courier New" pitchFamily="1" charset="0"/>
                </a:rPr>
                <a:t> ; </a:t>
              </a:r>
              <a:r>
                <a:rPr lang="en-US" sz="1800" i="1">
                  <a:solidFill>
                    <a:srgbClr val="000000"/>
                  </a:solidFill>
                  <a:latin typeface="Times New Roman" pitchFamily="1" charset="0"/>
                </a:rPr>
                <a:t>test</a:t>
              </a:r>
              <a:r>
                <a:rPr lang="en-US" sz="1800" b="1">
                  <a:solidFill>
                    <a:srgbClr val="000000"/>
                  </a:solidFill>
                  <a:latin typeface="Courier New" pitchFamily="1" charset="0"/>
                </a:rPr>
                <a:t> ; </a:t>
              </a:r>
              <a:r>
                <a:rPr lang="en-US" sz="1800" i="1">
                  <a:solidFill>
                    <a:srgbClr val="000000"/>
                  </a:solidFill>
                  <a:latin typeface="Times New Roman" pitchFamily="1" charset="0"/>
                </a:rPr>
                <a:t>step</a:t>
              </a:r>
              <a:r>
                <a:rPr lang="en-US" sz="1800" b="1">
                  <a:solidFill>
                    <a:srgbClr val="000000"/>
                  </a:solidFill>
                  <a:latin typeface="Courier New" pitchFamily="1" charset="0"/>
                </a:rPr>
                <a:t> )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repeated</a:t>
              </a:r>
              <a:endParaRPr lang="en-US" sz="1800" b="1">
                <a:solidFill>
                  <a:srgbClr val="000000"/>
                </a:solidFill>
                <a:latin typeface="Courier New" pitchFamily="1" charset="0"/>
              </a:endParaRPr>
            </a:p>
            <a:p>
              <a:r>
                <a:rPr lang="en-US" sz="1800" b="1">
                  <a:solidFill>
                    <a:srgbClr val="000000"/>
                  </a:solidFill>
                  <a:latin typeface="Courier New" pitchFamily="1"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2429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499"/>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524295"/>
                                        </p:tgtEl>
                                        <p:attrNameLst>
                                          <p:attrName>style.visibility</p:attrName>
                                        </p:attrNameLst>
                                      </p:cBhvr>
                                      <p:to>
                                        <p:strVal val="visible"/>
                                      </p:to>
                                    </p:set>
                                  </p:childTnLst>
                                  <p:subTnLst>
                                    <p:set>
                                      <p:cBhvr override="childStyle">
                                        <p:cTn dur="1" fill="hold" display="0" masterRel="nextClick" afterEffect="1"/>
                                        <p:tgtEl>
                                          <p:spTgt spid="52429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524298"/>
                                        </p:tgtEl>
                                        <p:attrNameLst>
                                          <p:attrName>style.visibility</p:attrName>
                                        </p:attrNameLst>
                                      </p:cBhvr>
                                      <p:to>
                                        <p:strVal val="visible"/>
                                      </p:to>
                                    </p:set>
                                  </p:childTnLst>
                                  <p:subTnLst>
                                    <p:set>
                                      <p:cBhvr override="childStyle">
                                        <p:cTn dur="1" fill="hold" display="0" masterRel="nextClick" afterEffect="1"/>
                                        <p:tgtEl>
                                          <p:spTgt spid="524298"/>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499"/>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524296"/>
                                        </p:tgtEl>
                                        <p:attrNameLst>
                                          <p:attrName>style.visibility</p:attrName>
                                        </p:attrNameLst>
                                      </p:cBhvr>
                                      <p:to>
                                        <p:strVal val="visible"/>
                                      </p:to>
                                    </p:set>
                                  </p:childTnLst>
                                  <p:subTnLst>
                                    <p:set>
                                      <p:cBhvr override="childStyle">
                                        <p:cTn dur="1" fill="hold" display="0" masterRel="nextClick" afterEffect="1"/>
                                        <p:tgtEl>
                                          <p:spTgt spid="524296"/>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524299"/>
                                        </p:tgtEl>
                                        <p:attrNameLst>
                                          <p:attrName>style.visibility</p:attrName>
                                        </p:attrNameLst>
                                      </p:cBhvr>
                                      <p:to>
                                        <p:strVal val="visible"/>
                                      </p:to>
                                    </p:set>
                                  </p:childTnLst>
                                  <p:subTnLst>
                                    <p:set>
                                      <p:cBhvr override="childStyle">
                                        <p:cTn dur="1" fill="hold" display="0" masterRel="nextClick" afterEffect="1"/>
                                        <p:tgtEl>
                                          <p:spTgt spid="524299"/>
                                        </p:tgtEl>
                                        <p:attrNameLst>
                                          <p:attrName>style.visibility</p:attrName>
                                        </p:attrNameLst>
                                      </p:cBhvr>
                                      <p:to>
                                        <p:strVal val="hidden"/>
                                      </p:to>
                                    </p:set>
                                  </p:sub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499"/>
                                          </p:stCondLst>
                                        </p:cTn>
                                        <p:tgtEl>
                                          <p:spTgt spid="7"/>
                                        </p:tgtEl>
                                        <p:attrNameLst>
                                          <p:attrName>style.visibility</p:attrName>
                                        </p:attrNameLst>
                                      </p:cBhvr>
                                      <p:to>
                                        <p:strVal val="visible"/>
                                      </p:to>
                                    </p:set>
                                  </p:childTnLst>
                                </p:cTn>
                              </p:par>
                            </p:childTnLst>
                          </p:cTn>
                        </p:par>
                        <p:par>
                          <p:cTn id="33" fill="hold">
                            <p:stCondLst>
                              <p:cond delay="500"/>
                            </p:stCondLst>
                            <p:childTnLst>
                              <p:par>
                                <p:cTn id="34" presetID="1" presetClass="entr" presetSubtype="0" fill="hold" nodeType="afterEffect">
                                  <p:stCondLst>
                                    <p:cond delay="0"/>
                                  </p:stCondLst>
                                  <p:childTnLst>
                                    <p:set>
                                      <p:cBhvr>
                                        <p:cTn id="35" dur="1" fill="hold">
                                          <p:stCondLst>
                                            <p:cond delay="499"/>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4295" grpId="0" animBg="1"/>
      <p:bldP spid="524296" grpId="0" animBg="1"/>
      <p:bldP spid="524297" grpId="0" build="p" autoUpdateAnimBg="0"/>
      <p:bldP spid="524298" grpId="0" animBg="1"/>
      <p:bldP spid="524299" grpId="0" animBg="1"/>
    </p:bld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Comparing </a:t>
            </a:r>
            <a:r>
              <a:rPr lang="en-US" sz="3600" b="1">
                <a:solidFill>
                  <a:srgbClr val="FF0000"/>
                </a:solidFill>
                <a:latin typeface="Courier New" pitchFamily="1" charset="0"/>
                <a:ea typeface="ＭＳ Ｐゴシック" pitchFamily="1" charset="-128"/>
                <a:cs typeface="ＭＳ Ｐゴシック" pitchFamily="1" charset="-128"/>
              </a:rPr>
              <a:t>for</a:t>
            </a:r>
            <a:r>
              <a:rPr lang="en-US" sz="4000">
                <a:solidFill>
                  <a:srgbClr val="FF0000"/>
                </a:solidFill>
                <a:ea typeface="ＭＳ Ｐゴシック" pitchFamily="1" charset="-128"/>
                <a:cs typeface="ＭＳ Ｐゴシック" pitchFamily="1" charset="-128"/>
              </a:rPr>
              <a:t> and </a:t>
            </a:r>
            <a:r>
              <a:rPr lang="en-US" sz="3600" b="1">
                <a:solidFill>
                  <a:srgbClr val="FF0000"/>
                </a:solidFill>
                <a:latin typeface="Courier New" pitchFamily="1" charset="0"/>
                <a:ea typeface="ＭＳ Ｐゴシック" pitchFamily="1" charset="-128"/>
                <a:cs typeface="ＭＳ Ｐゴシック" pitchFamily="1" charset="-128"/>
              </a:rPr>
              <a:t>while</a:t>
            </a:r>
            <a:r>
              <a:rPr lang="en-US" sz="4000">
                <a:solidFill>
                  <a:srgbClr val="FF0000"/>
                </a:solidFill>
                <a:ea typeface="ＭＳ Ｐゴシック" pitchFamily="1" charset="-128"/>
                <a:cs typeface="ＭＳ Ｐゴシック" pitchFamily="1" charset="-128"/>
              </a:rPr>
              <a:t> </a:t>
            </a:r>
            <a:endParaRPr lang="en-US">
              <a:solidFill>
                <a:srgbClr val="FF0000"/>
              </a:solidFill>
              <a:ea typeface="ＭＳ Ｐゴシック" pitchFamily="1" charset="-128"/>
              <a:cs typeface="ＭＳ Ｐゴシック" pitchFamily="1" charset="-128"/>
            </a:endParaRPr>
          </a:p>
        </p:txBody>
      </p:sp>
      <p:sp>
        <p:nvSpPr>
          <p:cNvPr id="57347" name="Text Box 3"/>
          <p:cNvSpPr txBox="1">
            <a:spLocks noChangeArrowheads="1"/>
          </p:cNvSpPr>
          <p:nvPr/>
        </p:nvSpPr>
        <p:spPr bwMode="auto">
          <a:xfrm>
            <a:off x="457200" y="1143000"/>
            <a:ext cx="8229600" cy="420688"/>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The </a:t>
            </a:r>
            <a:r>
              <a:rPr lang="en-US" sz="2000" b="1">
                <a:solidFill>
                  <a:srgbClr val="000000"/>
                </a:solidFill>
                <a:latin typeface="Courier New" pitchFamily="1" charset="0"/>
              </a:rPr>
              <a:t>for</a:t>
            </a:r>
            <a:r>
              <a:rPr lang="en-US">
                <a:solidFill>
                  <a:srgbClr val="000000"/>
                </a:solidFill>
                <a:latin typeface="Times New Roman" pitchFamily="1" charset="0"/>
              </a:rPr>
              <a:t> statement</a:t>
            </a:r>
          </a:p>
        </p:txBody>
      </p:sp>
      <p:sp>
        <p:nvSpPr>
          <p:cNvPr id="57348" name="Text Box 4"/>
          <p:cNvSpPr txBox="1">
            <a:spLocks noChangeArrowheads="1"/>
          </p:cNvSpPr>
          <p:nvPr/>
        </p:nvSpPr>
        <p:spPr bwMode="auto">
          <a:xfrm>
            <a:off x="457200" y="3048000"/>
            <a:ext cx="8229600" cy="420688"/>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is functionally equivalent to the following code using </a:t>
            </a:r>
            <a:r>
              <a:rPr lang="en-US" sz="2000" b="1">
                <a:solidFill>
                  <a:srgbClr val="000000"/>
                </a:solidFill>
                <a:latin typeface="Courier New" pitchFamily="1" charset="0"/>
              </a:rPr>
              <a:t>while</a:t>
            </a:r>
            <a:r>
              <a:rPr lang="en-US">
                <a:solidFill>
                  <a:srgbClr val="000000"/>
                </a:solidFill>
                <a:latin typeface="Times New Roman" pitchFamily="1" charset="0"/>
              </a:rPr>
              <a:t>:</a:t>
            </a:r>
          </a:p>
        </p:txBody>
      </p:sp>
      <p:grpSp>
        <p:nvGrpSpPr>
          <p:cNvPr id="2" name="Group 5"/>
          <p:cNvGrpSpPr>
            <a:grpSpLocks/>
          </p:cNvGrpSpPr>
          <p:nvPr/>
        </p:nvGrpSpPr>
        <p:grpSpPr bwMode="auto">
          <a:xfrm>
            <a:off x="1676400" y="1671638"/>
            <a:ext cx="5791200" cy="1223962"/>
            <a:chOff x="1152" y="1584"/>
            <a:chExt cx="3648" cy="771"/>
          </a:xfrm>
        </p:grpSpPr>
        <p:sp>
          <p:nvSpPr>
            <p:cNvPr id="57353" name="Rectangle 6"/>
            <p:cNvSpPr>
              <a:spLocks noChangeArrowheads="1"/>
            </p:cNvSpPr>
            <p:nvPr/>
          </p:nvSpPr>
          <p:spPr bwMode="auto">
            <a:xfrm>
              <a:off x="1152" y="1584"/>
              <a:ext cx="3648" cy="771"/>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7354" name="Text Box 7"/>
            <p:cNvSpPr txBox="1">
              <a:spLocks noChangeArrowheads="1"/>
            </p:cNvSpPr>
            <p:nvPr/>
          </p:nvSpPr>
          <p:spPr bwMode="auto">
            <a:xfrm>
              <a:off x="1216" y="1640"/>
              <a:ext cx="3552" cy="634"/>
            </a:xfrm>
            <a:prstGeom prst="rect">
              <a:avLst/>
            </a:prstGeom>
            <a:solidFill>
              <a:schemeClr val="bg1"/>
            </a:solidFill>
            <a:ln w="9525">
              <a:noFill/>
              <a:miter lim="800000"/>
              <a:headEnd/>
              <a:tailEnd/>
            </a:ln>
          </p:spPr>
          <p:txBody>
            <a:bodyPr>
              <a:prstTxWarp prst="textNoShape">
                <a:avLst/>
              </a:prstTxWarp>
              <a:spAutoFit/>
            </a:bodyPr>
            <a:lstStyle/>
            <a:p>
              <a:r>
                <a:rPr lang="en-US" sz="2000" b="1">
                  <a:solidFill>
                    <a:srgbClr val="000000"/>
                  </a:solidFill>
                  <a:latin typeface="Courier New" pitchFamily="1" charset="0"/>
                </a:rPr>
                <a:t>for ( </a:t>
              </a:r>
              <a:r>
                <a:rPr lang="en-US" sz="2000" i="1">
                  <a:solidFill>
                    <a:srgbClr val="000000"/>
                  </a:solidFill>
                  <a:latin typeface="Times New Roman" pitchFamily="1" charset="0"/>
                </a:rPr>
                <a:t>init</a:t>
              </a:r>
              <a:r>
                <a:rPr lang="en-US" sz="2000" b="1">
                  <a:solidFill>
                    <a:srgbClr val="000000"/>
                  </a:solidFill>
                  <a:latin typeface="Courier New" pitchFamily="1" charset="0"/>
                </a:rPr>
                <a:t> ; </a:t>
              </a:r>
              <a:r>
                <a:rPr lang="en-US" sz="2000" i="1">
                  <a:solidFill>
                    <a:srgbClr val="000000"/>
                  </a:solidFill>
                  <a:latin typeface="Times New Roman" pitchFamily="1" charset="0"/>
                </a:rPr>
                <a:t>test</a:t>
              </a:r>
              <a:r>
                <a:rPr lang="en-US" sz="2000" b="1">
                  <a:solidFill>
                    <a:srgbClr val="000000"/>
                  </a:solidFill>
                  <a:latin typeface="Courier New" pitchFamily="1" charset="0"/>
                </a:rPr>
                <a:t> ; </a:t>
              </a:r>
              <a:r>
                <a:rPr lang="en-US" sz="2000" i="1">
                  <a:solidFill>
                    <a:srgbClr val="000000"/>
                  </a:solidFill>
                  <a:latin typeface="Times New Roman" pitchFamily="1" charset="0"/>
                </a:rPr>
                <a:t>step</a:t>
              </a:r>
              <a:r>
                <a:rPr lang="en-US" sz="2000" b="1">
                  <a:solidFill>
                    <a:srgbClr val="000000"/>
                  </a:solidFill>
                  <a:latin typeface="Courier New" pitchFamily="1" charset="0"/>
                </a:rPr>
                <a:t> ) {</a:t>
              </a:r>
            </a:p>
            <a:p>
              <a:r>
                <a:rPr lang="en-US" sz="2000" b="1">
                  <a:solidFill>
                    <a:srgbClr val="000000"/>
                  </a:solidFill>
                  <a:latin typeface="Courier New" pitchFamily="1" charset="0"/>
                </a:rPr>
                <a:t>   </a:t>
              </a:r>
              <a:r>
                <a:rPr lang="en-US" sz="2000" i="1">
                  <a:solidFill>
                    <a:srgbClr val="000000"/>
                  </a:solidFill>
                  <a:latin typeface="Times New Roman" pitchFamily="1" charset="0"/>
                </a:rPr>
                <a:t>statements to be repeated</a:t>
              </a:r>
              <a:endParaRPr lang="en-US" sz="2000" b="1">
                <a:solidFill>
                  <a:srgbClr val="000000"/>
                </a:solidFill>
                <a:latin typeface="Courier New" pitchFamily="1" charset="0"/>
              </a:endParaRPr>
            </a:p>
            <a:p>
              <a:r>
                <a:rPr lang="en-US" sz="2000" b="1">
                  <a:solidFill>
                    <a:srgbClr val="000000"/>
                  </a:solidFill>
                  <a:latin typeface="Courier New" pitchFamily="1" charset="0"/>
                </a:rPr>
                <a:t>}</a:t>
              </a:r>
            </a:p>
          </p:txBody>
        </p:sp>
      </p:grpSp>
      <p:sp>
        <p:nvSpPr>
          <p:cNvPr id="57350" name="Rectangle 8"/>
          <p:cNvSpPr>
            <a:spLocks noChangeArrowheads="1"/>
          </p:cNvSpPr>
          <p:nvPr/>
        </p:nvSpPr>
        <p:spPr bwMode="auto">
          <a:xfrm>
            <a:off x="1676400" y="3652838"/>
            <a:ext cx="5791200" cy="1833562"/>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7351" name="Text Box 9"/>
          <p:cNvSpPr txBox="1">
            <a:spLocks noChangeArrowheads="1"/>
          </p:cNvSpPr>
          <p:nvPr/>
        </p:nvSpPr>
        <p:spPr bwMode="auto">
          <a:xfrm>
            <a:off x="1778000" y="3741738"/>
            <a:ext cx="5638800" cy="1616075"/>
          </a:xfrm>
          <a:prstGeom prst="rect">
            <a:avLst/>
          </a:prstGeom>
          <a:noFill/>
          <a:ln w="9525">
            <a:noFill/>
            <a:miter lim="800000"/>
            <a:headEnd/>
            <a:tailEnd/>
          </a:ln>
        </p:spPr>
        <p:txBody>
          <a:bodyPr>
            <a:prstTxWarp prst="textNoShape">
              <a:avLst/>
            </a:prstTxWarp>
            <a:spAutoFit/>
          </a:bodyPr>
          <a:lstStyle/>
          <a:p>
            <a:r>
              <a:rPr lang="en-US" sz="2000" i="1">
                <a:solidFill>
                  <a:srgbClr val="000000"/>
                </a:solidFill>
                <a:latin typeface="Times New Roman" pitchFamily="1" charset="0"/>
              </a:rPr>
              <a:t>init</a:t>
            </a:r>
            <a:r>
              <a:rPr lang="en-US" sz="2000" b="1">
                <a:solidFill>
                  <a:srgbClr val="000000"/>
                </a:solidFill>
                <a:latin typeface="Courier New" pitchFamily="1" charset="0"/>
              </a:rPr>
              <a:t>;</a:t>
            </a:r>
          </a:p>
          <a:p>
            <a:r>
              <a:rPr lang="en-US" sz="2000" b="1">
                <a:solidFill>
                  <a:srgbClr val="000000"/>
                </a:solidFill>
                <a:latin typeface="Courier New" pitchFamily="1" charset="0"/>
              </a:rPr>
              <a:t>while (</a:t>
            </a:r>
            <a:r>
              <a:rPr lang="en-US" sz="800" b="1">
                <a:solidFill>
                  <a:srgbClr val="000000"/>
                </a:solidFill>
                <a:latin typeface="Courier New" pitchFamily="1" charset="0"/>
              </a:rPr>
              <a:t> </a:t>
            </a:r>
            <a:r>
              <a:rPr lang="en-US" sz="2000" i="1">
                <a:solidFill>
                  <a:srgbClr val="000000"/>
                </a:solidFill>
                <a:latin typeface="Times New Roman" pitchFamily="1" charset="0"/>
              </a:rPr>
              <a:t>test</a:t>
            </a:r>
            <a:r>
              <a:rPr lang="en-US" sz="800" b="1">
                <a:solidFill>
                  <a:srgbClr val="000000"/>
                </a:solidFill>
                <a:latin typeface="Courier New" pitchFamily="1" charset="0"/>
              </a:rPr>
              <a:t> </a:t>
            </a:r>
            <a:r>
              <a:rPr lang="en-US" sz="2000" b="1">
                <a:solidFill>
                  <a:srgbClr val="000000"/>
                </a:solidFill>
                <a:latin typeface="Courier New" pitchFamily="1" charset="0"/>
              </a:rPr>
              <a:t>) {</a:t>
            </a:r>
          </a:p>
          <a:p>
            <a:r>
              <a:rPr lang="en-US" sz="2000" b="1">
                <a:solidFill>
                  <a:srgbClr val="000000"/>
                </a:solidFill>
                <a:latin typeface="Courier New" pitchFamily="1" charset="0"/>
              </a:rPr>
              <a:t>   </a:t>
            </a:r>
            <a:r>
              <a:rPr lang="en-US" sz="2000" i="1">
                <a:solidFill>
                  <a:srgbClr val="000000"/>
                </a:solidFill>
                <a:latin typeface="Times New Roman" pitchFamily="1" charset="0"/>
              </a:rPr>
              <a:t>statements to be repeated</a:t>
            </a:r>
          </a:p>
          <a:p>
            <a:r>
              <a:rPr lang="en-US" sz="2000" b="1">
                <a:solidFill>
                  <a:srgbClr val="000000"/>
                </a:solidFill>
                <a:latin typeface="Courier New" pitchFamily="1" charset="0"/>
              </a:rPr>
              <a:t>   </a:t>
            </a:r>
            <a:r>
              <a:rPr lang="en-US" sz="2000" i="1">
                <a:solidFill>
                  <a:srgbClr val="000000"/>
                </a:solidFill>
                <a:latin typeface="Times New Roman" pitchFamily="1" charset="0"/>
              </a:rPr>
              <a:t>step</a:t>
            </a:r>
            <a:r>
              <a:rPr lang="en-US" sz="2000" b="1">
                <a:solidFill>
                  <a:srgbClr val="000000"/>
                </a:solidFill>
                <a:latin typeface="Courier New" pitchFamily="1" charset="0"/>
              </a:rPr>
              <a:t>;</a:t>
            </a:r>
          </a:p>
          <a:p>
            <a:r>
              <a:rPr lang="en-US" sz="2000" b="1">
                <a:solidFill>
                  <a:srgbClr val="000000"/>
                </a:solidFill>
                <a:latin typeface="Courier New" pitchFamily="1" charset="0"/>
              </a:rPr>
              <a:t>}</a:t>
            </a:r>
          </a:p>
        </p:txBody>
      </p:sp>
      <p:sp>
        <p:nvSpPr>
          <p:cNvPr id="526346" name="Text Box 10"/>
          <p:cNvSpPr txBox="1">
            <a:spLocks noChangeArrowheads="1"/>
          </p:cNvSpPr>
          <p:nvPr/>
        </p:nvSpPr>
        <p:spPr bwMode="auto">
          <a:xfrm>
            <a:off x="457200" y="5599113"/>
            <a:ext cx="8229600" cy="1077912"/>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The advantage of the </a:t>
            </a:r>
            <a:r>
              <a:rPr lang="en-US" sz="2000" b="1">
                <a:solidFill>
                  <a:srgbClr val="000000"/>
                </a:solidFill>
                <a:latin typeface="Courier New" pitchFamily="1" charset="0"/>
              </a:rPr>
              <a:t>for</a:t>
            </a:r>
            <a:r>
              <a:rPr lang="en-US">
                <a:solidFill>
                  <a:srgbClr val="000000"/>
                </a:solidFill>
                <a:latin typeface="Times New Roman" pitchFamily="1" charset="0"/>
              </a:rPr>
              <a:t> statement is that everything you need to know to understand how many times the loop will run is explicitly included in the header line.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2634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6346" grpId="0" build="p" autoUpdateAnimBg="0"/>
    </p:bld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Exercise: Reading </a:t>
            </a:r>
            <a:r>
              <a:rPr lang="en-US" sz="3600" b="1">
                <a:solidFill>
                  <a:srgbClr val="FF0000"/>
                </a:solidFill>
                <a:latin typeface="Courier New" pitchFamily="1" charset="0"/>
                <a:ea typeface="ＭＳ Ｐゴシック" pitchFamily="1" charset="-128"/>
                <a:cs typeface="ＭＳ Ｐゴシック" pitchFamily="1" charset="-128"/>
              </a:rPr>
              <a:t>for</a:t>
            </a:r>
            <a:r>
              <a:rPr lang="en-US" sz="4000">
                <a:solidFill>
                  <a:srgbClr val="FF0000"/>
                </a:solidFill>
                <a:ea typeface="ＭＳ Ｐゴシック" pitchFamily="1" charset="-128"/>
                <a:cs typeface="ＭＳ Ｐゴシック" pitchFamily="1" charset="-128"/>
              </a:rPr>
              <a:t> Statements </a:t>
            </a:r>
            <a:endParaRPr lang="en-US">
              <a:solidFill>
                <a:srgbClr val="FF0000"/>
              </a:solidFill>
              <a:ea typeface="ＭＳ Ｐゴシック" pitchFamily="1" charset="-128"/>
              <a:cs typeface="ＭＳ Ｐゴシック" pitchFamily="1" charset="-128"/>
            </a:endParaRPr>
          </a:p>
        </p:txBody>
      </p:sp>
      <p:sp>
        <p:nvSpPr>
          <p:cNvPr id="59395" name="Text Box 3"/>
          <p:cNvSpPr txBox="1">
            <a:spLocks noChangeArrowheads="1"/>
          </p:cNvSpPr>
          <p:nvPr/>
        </p:nvSpPr>
        <p:spPr bwMode="auto">
          <a:xfrm>
            <a:off x="457200" y="1143000"/>
            <a:ext cx="8229600" cy="420688"/>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Describe the effect of each of the following </a:t>
            </a:r>
            <a:r>
              <a:rPr lang="en-US" sz="2000" b="1">
                <a:solidFill>
                  <a:srgbClr val="000000"/>
                </a:solidFill>
                <a:latin typeface="Courier New" pitchFamily="1" charset="0"/>
              </a:rPr>
              <a:t>for</a:t>
            </a:r>
            <a:r>
              <a:rPr lang="en-US">
                <a:solidFill>
                  <a:srgbClr val="000000"/>
                </a:solidFill>
                <a:latin typeface="Times New Roman" pitchFamily="1" charset="0"/>
              </a:rPr>
              <a:t> statements: </a:t>
            </a:r>
          </a:p>
        </p:txBody>
      </p:sp>
      <p:sp>
        <p:nvSpPr>
          <p:cNvPr id="528388" name="Text Box 4"/>
          <p:cNvSpPr txBox="1">
            <a:spLocks noChangeArrowheads="1"/>
          </p:cNvSpPr>
          <p:nvPr/>
        </p:nvSpPr>
        <p:spPr bwMode="auto">
          <a:xfrm>
            <a:off x="990600" y="2209800"/>
            <a:ext cx="7145338" cy="641350"/>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i="1">
                <a:solidFill>
                  <a:srgbClr val="000000"/>
                </a:solidFill>
                <a:latin typeface="Times New Roman" pitchFamily="1" charset="0"/>
              </a:rPr>
              <a:t>This statement executes the loop body ten times, with the control variable </a:t>
            </a:r>
            <a:r>
              <a:rPr lang="en-US" sz="1800" b="1">
                <a:solidFill>
                  <a:srgbClr val="000000"/>
                </a:solidFill>
                <a:latin typeface="Courier New" pitchFamily="1" charset="0"/>
              </a:rPr>
              <a:t>i</a:t>
            </a:r>
            <a:r>
              <a:rPr lang="en-US" sz="2000" i="1">
                <a:solidFill>
                  <a:srgbClr val="000000"/>
                </a:solidFill>
                <a:latin typeface="Times New Roman" pitchFamily="1" charset="0"/>
              </a:rPr>
              <a:t> taking on each successive value between 1 and 10.</a:t>
            </a:r>
          </a:p>
        </p:txBody>
      </p:sp>
      <p:grpSp>
        <p:nvGrpSpPr>
          <p:cNvPr id="2" name="Group 5"/>
          <p:cNvGrpSpPr>
            <a:grpSpLocks/>
          </p:cNvGrpSpPr>
          <p:nvPr/>
        </p:nvGrpSpPr>
        <p:grpSpPr bwMode="auto">
          <a:xfrm>
            <a:off x="457200" y="1638300"/>
            <a:ext cx="7696200" cy="533400"/>
            <a:chOff x="288" y="1032"/>
            <a:chExt cx="4848" cy="336"/>
          </a:xfrm>
        </p:grpSpPr>
        <p:sp>
          <p:nvSpPr>
            <p:cNvPr id="59413" name="Rectangle 6"/>
            <p:cNvSpPr>
              <a:spLocks noChangeArrowheads="1"/>
            </p:cNvSpPr>
            <p:nvPr/>
          </p:nvSpPr>
          <p:spPr bwMode="auto">
            <a:xfrm>
              <a:off x="624" y="1032"/>
              <a:ext cx="4512" cy="3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9414" name="Text Box 7"/>
            <p:cNvSpPr txBox="1">
              <a:spLocks noChangeArrowheads="1"/>
            </p:cNvSpPr>
            <p:nvPr/>
          </p:nvSpPr>
          <p:spPr bwMode="auto">
            <a:xfrm>
              <a:off x="640" y="1066"/>
              <a:ext cx="3552" cy="250"/>
            </a:xfrm>
            <a:prstGeom prst="rect">
              <a:avLst/>
            </a:prstGeom>
            <a:noFill/>
            <a:ln w="9525">
              <a:noFill/>
              <a:miter lim="800000"/>
              <a:headEnd/>
              <a:tailEnd/>
            </a:ln>
          </p:spPr>
          <p:txBody>
            <a:bodyPr>
              <a:prstTxWarp prst="textNoShape">
                <a:avLst/>
              </a:prstTxWarp>
              <a:spAutoFit/>
            </a:bodyPr>
            <a:lstStyle/>
            <a:p>
              <a:r>
                <a:rPr lang="en-US" sz="2000" b="1">
                  <a:solidFill>
                    <a:srgbClr val="000000"/>
                  </a:solidFill>
                  <a:latin typeface="Courier New" pitchFamily="1" charset="0"/>
                </a:rPr>
                <a:t>for (int i = 1; i &lt;= 10; i++)</a:t>
              </a:r>
            </a:p>
          </p:txBody>
        </p:sp>
        <p:sp>
          <p:nvSpPr>
            <p:cNvPr id="59415" name="Text Box 8"/>
            <p:cNvSpPr txBox="1">
              <a:spLocks noChangeArrowheads="1"/>
            </p:cNvSpPr>
            <p:nvPr/>
          </p:nvSpPr>
          <p:spPr bwMode="auto">
            <a:xfrm>
              <a:off x="288" y="1071"/>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1.</a:t>
              </a:r>
            </a:p>
          </p:txBody>
        </p:sp>
      </p:grpSp>
      <p:sp>
        <p:nvSpPr>
          <p:cNvPr id="528393" name="Text Box 9"/>
          <p:cNvSpPr txBox="1">
            <a:spLocks noChangeArrowheads="1"/>
          </p:cNvSpPr>
          <p:nvPr/>
        </p:nvSpPr>
        <p:spPr bwMode="auto">
          <a:xfrm>
            <a:off x="990600" y="3549650"/>
            <a:ext cx="7150100" cy="641350"/>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i="1">
                <a:solidFill>
                  <a:srgbClr val="000000"/>
                </a:solidFill>
                <a:latin typeface="Times New Roman" pitchFamily="1" charset="0"/>
              </a:rPr>
              <a:t>This statement executes the loop body </a:t>
            </a:r>
            <a:r>
              <a:rPr lang="en-US" sz="1800" b="1">
                <a:solidFill>
                  <a:srgbClr val="000000"/>
                </a:solidFill>
                <a:latin typeface="Courier New" pitchFamily="1" charset="0"/>
              </a:rPr>
              <a:t>N</a:t>
            </a:r>
            <a:r>
              <a:rPr lang="en-US" sz="2000" i="1">
                <a:solidFill>
                  <a:srgbClr val="000000"/>
                </a:solidFill>
                <a:latin typeface="Times New Roman" pitchFamily="1" charset="0"/>
              </a:rPr>
              <a:t> times, with </a:t>
            </a:r>
            <a:r>
              <a:rPr lang="en-US" sz="1800" b="1">
                <a:solidFill>
                  <a:srgbClr val="000000"/>
                </a:solidFill>
                <a:latin typeface="Courier New" pitchFamily="1" charset="0"/>
              </a:rPr>
              <a:t>i</a:t>
            </a:r>
            <a:r>
              <a:rPr lang="en-US" sz="2000" i="1">
                <a:solidFill>
                  <a:srgbClr val="000000"/>
                </a:solidFill>
                <a:latin typeface="Times New Roman" pitchFamily="1" charset="0"/>
              </a:rPr>
              <a:t> counting from </a:t>
            </a:r>
            <a:r>
              <a:rPr lang="en-US" sz="1800" b="1">
                <a:solidFill>
                  <a:srgbClr val="000000"/>
                </a:solidFill>
                <a:latin typeface="Courier New" pitchFamily="1" charset="0"/>
              </a:rPr>
              <a:t>0</a:t>
            </a:r>
            <a:r>
              <a:rPr lang="en-US" sz="2000" i="1">
                <a:solidFill>
                  <a:srgbClr val="000000"/>
                </a:solidFill>
                <a:latin typeface="Times New Roman" pitchFamily="1" charset="0"/>
              </a:rPr>
              <a:t> to </a:t>
            </a:r>
            <a:r>
              <a:rPr lang="en-US" sz="1800" b="1">
                <a:solidFill>
                  <a:srgbClr val="000000"/>
                </a:solidFill>
                <a:latin typeface="Courier New" pitchFamily="1" charset="0"/>
              </a:rPr>
              <a:t>N</a:t>
            </a:r>
            <a:r>
              <a:rPr lang="en-US" sz="400" b="1">
                <a:solidFill>
                  <a:srgbClr val="000000"/>
                </a:solidFill>
                <a:latin typeface="Courier New" pitchFamily="1" charset="0"/>
              </a:rPr>
              <a:t> </a:t>
            </a:r>
            <a:r>
              <a:rPr lang="en-US" sz="1800" b="1">
                <a:solidFill>
                  <a:srgbClr val="000000"/>
                </a:solidFill>
                <a:latin typeface="Courier New" pitchFamily="1" charset="0"/>
              </a:rPr>
              <a:t>-</a:t>
            </a:r>
            <a:r>
              <a:rPr lang="en-US" sz="400" b="1">
                <a:solidFill>
                  <a:srgbClr val="000000"/>
                </a:solidFill>
                <a:latin typeface="Courier New" pitchFamily="1" charset="0"/>
              </a:rPr>
              <a:t> </a:t>
            </a:r>
            <a:r>
              <a:rPr lang="en-US" sz="1800" b="1">
                <a:solidFill>
                  <a:srgbClr val="000000"/>
                </a:solidFill>
                <a:latin typeface="Courier New" pitchFamily="1" charset="0"/>
              </a:rPr>
              <a:t>1</a:t>
            </a:r>
            <a:r>
              <a:rPr lang="en-US" sz="2000" i="1">
                <a:solidFill>
                  <a:srgbClr val="000000"/>
                </a:solidFill>
                <a:latin typeface="Times New Roman" pitchFamily="1" charset="0"/>
              </a:rPr>
              <a:t>.  This version is the standard Repeat-N-Times idiom.</a:t>
            </a:r>
          </a:p>
        </p:txBody>
      </p:sp>
      <p:grpSp>
        <p:nvGrpSpPr>
          <p:cNvPr id="3" name="Group 10"/>
          <p:cNvGrpSpPr>
            <a:grpSpLocks/>
          </p:cNvGrpSpPr>
          <p:nvPr/>
        </p:nvGrpSpPr>
        <p:grpSpPr bwMode="auto">
          <a:xfrm>
            <a:off x="457200" y="2978150"/>
            <a:ext cx="7696200" cy="533400"/>
            <a:chOff x="288" y="1860"/>
            <a:chExt cx="4848" cy="336"/>
          </a:xfrm>
        </p:grpSpPr>
        <p:sp>
          <p:nvSpPr>
            <p:cNvPr id="59410" name="Rectangle 11"/>
            <p:cNvSpPr>
              <a:spLocks noChangeArrowheads="1"/>
            </p:cNvSpPr>
            <p:nvPr/>
          </p:nvSpPr>
          <p:spPr bwMode="auto">
            <a:xfrm>
              <a:off x="624" y="1860"/>
              <a:ext cx="4512" cy="3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9411" name="Text Box 12"/>
            <p:cNvSpPr txBox="1">
              <a:spLocks noChangeArrowheads="1"/>
            </p:cNvSpPr>
            <p:nvPr/>
          </p:nvSpPr>
          <p:spPr bwMode="auto">
            <a:xfrm>
              <a:off x="640" y="1894"/>
              <a:ext cx="3552" cy="250"/>
            </a:xfrm>
            <a:prstGeom prst="rect">
              <a:avLst/>
            </a:prstGeom>
            <a:noFill/>
            <a:ln w="9525">
              <a:noFill/>
              <a:miter lim="800000"/>
              <a:headEnd/>
              <a:tailEnd/>
            </a:ln>
          </p:spPr>
          <p:txBody>
            <a:bodyPr>
              <a:prstTxWarp prst="textNoShape">
                <a:avLst/>
              </a:prstTxWarp>
              <a:spAutoFit/>
            </a:bodyPr>
            <a:lstStyle/>
            <a:p>
              <a:r>
                <a:rPr lang="en-US" sz="2000" b="1">
                  <a:solidFill>
                    <a:srgbClr val="000000"/>
                  </a:solidFill>
                  <a:latin typeface="Courier New" pitchFamily="1" charset="0"/>
                </a:rPr>
                <a:t>for (int i = 0; i &lt; N; i++)</a:t>
              </a:r>
            </a:p>
          </p:txBody>
        </p:sp>
        <p:sp>
          <p:nvSpPr>
            <p:cNvPr id="59412" name="Text Box 13"/>
            <p:cNvSpPr txBox="1">
              <a:spLocks noChangeArrowheads="1"/>
            </p:cNvSpPr>
            <p:nvPr/>
          </p:nvSpPr>
          <p:spPr bwMode="auto">
            <a:xfrm>
              <a:off x="288" y="1899"/>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2.</a:t>
              </a:r>
            </a:p>
          </p:txBody>
        </p:sp>
      </p:grpSp>
      <p:sp>
        <p:nvSpPr>
          <p:cNvPr id="528398" name="Text Box 14"/>
          <p:cNvSpPr txBox="1">
            <a:spLocks noChangeArrowheads="1"/>
          </p:cNvSpPr>
          <p:nvPr/>
        </p:nvSpPr>
        <p:spPr bwMode="auto">
          <a:xfrm>
            <a:off x="990600" y="4889500"/>
            <a:ext cx="7086600" cy="366713"/>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i="1">
                <a:solidFill>
                  <a:srgbClr val="000000"/>
                </a:solidFill>
                <a:latin typeface="Times New Roman" pitchFamily="1" charset="0"/>
              </a:rPr>
              <a:t>This statement counts backward from 99 to 1 by twos.</a:t>
            </a:r>
          </a:p>
        </p:txBody>
      </p:sp>
      <p:grpSp>
        <p:nvGrpSpPr>
          <p:cNvPr id="4" name="Group 15"/>
          <p:cNvGrpSpPr>
            <a:grpSpLocks/>
          </p:cNvGrpSpPr>
          <p:nvPr/>
        </p:nvGrpSpPr>
        <p:grpSpPr bwMode="auto">
          <a:xfrm>
            <a:off x="457200" y="4318000"/>
            <a:ext cx="7696200" cy="533400"/>
            <a:chOff x="288" y="2688"/>
            <a:chExt cx="4848" cy="336"/>
          </a:xfrm>
        </p:grpSpPr>
        <p:sp>
          <p:nvSpPr>
            <p:cNvPr id="59407" name="Rectangle 16"/>
            <p:cNvSpPr>
              <a:spLocks noChangeArrowheads="1"/>
            </p:cNvSpPr>
            <p:nvPr/>
          </p:nvSpPr>
          <p:spPr bwMode="auto">
            <a:xfrm>
              <a:off x="624" y="2688"/>
              <a:ext cx="4512" cy="3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9408" name="Text Box 17"/>
            <p:cNvSpPr txBox="1">
              <a:spLocks noChangeArrowheads="1"/>
            </p:cNvSpPr>
            <p:nvPr/>
          </p:nvSpPr>
          <p:spPr bwMode="auto">
            <a:xfrm>
              <a:off x="640" y="2722"/>
              <a:ext cx="3552" cy="250"/>
            </a:xfrm>
            <a:prstGeom prst="rect">
              <a:avLst/>
            </a:prstGeom>
            <a:noFill/>
            <a:ln w="9525">
              <a:noFill/>
              <a:miter lim="800000"/>
              <a:headEnd/>
              <a:tailEnd/>
            </a:ln>
          </p:spPr>
          <p:txBody>
            <a:bodyPr>
              <a:prstTxWarp prst="textNoShape">
                <a:avLst/>
              </a:prstTxWarp>
              <a:spAutoFit/>
            </a:bodyPr>
            <a:lstStyle/>
            <a:p>
              <a:r>
                <a:rPr lang="en-US" sz="2000" b="1">
                  <a:solidFill>
                    <a:srgbClr val="000000"/>
                  </a:solidFill>
                  <a:latin typeface="Courier New" pitchFamily="1" charset="0"/>
                </a:rPr>
                <a:t>for (int n = 99; n &gt;= 1; n -= 2)</a:t>
              </a:r>
            </a:p>
          </p:txBody>
        </p:sp>
        <p:sp>
          <p:nvSpPr>
            <p:cNvPr id="59409" name="Text Box 18"/>
            <p:cNvSpPr txBox="1">
              <a:spLocks noChangeArrowheads="1"/>
            </p:cNvSpPr>
            <p:nvPr/>
          </p:nvSpPr>
          <p:spPr bwMode="auto">
            <a:xfrm>
              <a:off x="288" y="2727"/>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3.</a:t>
              </a:r>
            </a:p>
          </p:txBody>
        </p:sp>
      </p:grpSp>
      <p:sp>
        <p:nvSpPr>
          <p:cNvPr id="528403" name="Text Box 19"/>
          <p:cNvSpPr txBox="1">
            <a:spLocks noChangeArrowheads="1"/>
          </p:cNvSpPr>
          <p:nvPr/>
        </p:nvSpPr>
        <p:spPr bwMode="auto">
          <a:xfrm>
            <a:off x="990600" y="6000750"/>
            <a:ext cx="7159625" cy="641350"/>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i="1">
                <a:solidFill>
                  <a:srgbClr val="000000"/>
                </a:solidFill>
                <a:latin typeface="Times New Roman" pitchFamily="1" charset="0"/>
              </a:rPr>
              <a:t>This statement executes the loop body with the variable </a:t>
            </a:r>
            <a:r>
              <a:rPr lang="en-US" sz="1800" b="1">
                <a:solidFill>
                  <a:srgbClr val="000000"/>
                </a:solidFill>
                <a:latin typeface="Courier New" pitchFamily="1" charset="0"/>
              </a:rPr>
              <a:t>x</a:t>
            </a:r>
            <a:r>
              <a:rPr lang="en-US" sz="2000" i="1">
                <a:solidFill>
                  <a:srgbClr val="000000"/>
                </a:solidFill>
                <a:latin typeface="Times New Roman" pitchFamily="1" charset="0"/>
              </a:rPr>
              <a:t> taking on successive powers of two from 1 up to 1024.</a:t>
            </a:r>
          </a:p>
        </p:txBody>
      </p:sp>
      <p:grpSp>
        <p:nvGrpSpPr>
          <p:cNvPr id="5" name="Group 20"/>
          <p:cNvGrpSpPr>
            <a:grpSpLocks/>
          </p:cNvGrpSpPr>
          <p:nvPr/>
        </p:nvGrpSpPr>
        <p:grpSpPr bwMode="auto">
          <a:xfrm>
            <a:off x="457200" y="5429250"/>
            <a:ext cx="7696200" cy="533400"/>
            <a:chOff x="288" y="3420"/>
            <a:chExt cx="4848" cy="336"/>
          </a:xfrm>
        </p:grpSpPr>
        <p:sp>
          <p:nvSpPr>
            <p:cNvPr id="59404" name="Rectangle 21"/>
            <p:cNvSpPr>
              <a:spLocks noChangeArrowheads="1"/>
            </p:cNvSpPr>
            <p:nvPr/>
          </p:nvSpPr>
          <p:spPr bwMode="auto">
            <a:xfrm>
              <a:off x="624" y="3420"/>
              <a:ext cx="4512" cy="3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9405" name="Text Box 22"/>
            <p:cNvSpPr txBox="1">
              <a:spLocks noChangeArrowheads="1"/>
            </p:cNvSpPr>
            <p:nvPr/>
          </p:nvSpPr>
          <p:spPr bwMode="auto">
            <a:xfrm>
              <a:off x="640" y="3454"/>
              <a:ext cx="4448" cy="250"/>
            </a:xfrm>
            <a:prstGeom prst="rect">
              <a:avLst/>
            </a:prstGeom>
            <a:noFill/>
            <a:ln w="9525">
              <a:noFill/>
              <a:miter lim="800000"/>
              <a:headEnd/>
              <a:tailEnd/>
            </a:ln>
          </p:spPr>
          <p:txBody>
            <a:bodyPr>
              <a:prstTxWarp prst="textNoShape">
                <a:avLst/>
              </a:prstTxWarp>
              <a:spAutoFit/>
            </a:bodyPr>
            <a:lstStyle/>
            <a:p>
              <a:r>
                <a:rPr lang="en-US" sz="2000" b="1">
                  <a:solidFill>
                    <a:srgbClr val="000000"/>
                  </a:solidFill>
                  <a:latin typeface="Courier New" pitchFamily="1" charset="0"/>
                </a:rPr>
                <a:t>for (int x = 1; x &lt;= 1024; x *= 2)</a:t>
              </a:r>
            </a:p>
          </p:txBody>
        </p:sp>
        <p:sp>
          <p:nvSpPr>
            <p:cNvPr id="59406" name="Text Box 23"/>
            <p:cNvSpPr txBox="1">
              <a:spLocks noChangeArrowheads="1"/>
            </p:cNvSpPr>
            <p:nvPr/>
          </p:nvSpPr>
          <p:spPr bwMode="auto">
            <a:xfrm>
              <a:off x="288" y="3459"/>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4.</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2838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52839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528398">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52840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8388" grpId="0" build="p" autoUpdateAnimBg="0"/>
      <p:bldP spid="528393" grpId="0" build="p" autoUpdateAnimBg="0"/>
      <p:bldP spid="528398" grpId="0" build="p" autoUpdateAnimBg="0"/>
      <p:bldP spid="528403" grpId="0" build="p" autoUpdateAnimBg="0"/>
    </p:bld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49538" name="Rectangle 2"/>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345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History of C++</a:t>
            </a:r>
            <a:endParaRPr lang="en-US" sz="4000" dirty="0">
              <a:solidFill>
                <a:schemeClr val="tx1"/>
              </a:solidFill>
            </a:endParaRPr>
          </a:p>
        </p:txBody>
      </p:sp>
      <p:pic>
        <p:nvPicPr>
          <p:cNvPr id="534531" name="Picture 3" descr="ProgrammingLanguages"/>
          <p:cNvPicPr>
            <a:picLocks noChangeAspect="1" noChangeArrowheads="1"/>
          </p:cNvPicPr>
          <p:nvPr/>
        </p:nvPicPr>
        <p:blipFill>
          <a:blip r:embed="rId3"/>
          <a:srcRect/>
          <a:stretch>
            <a:fillRect/>
          </a:stretch>
        </p:blipFill>
        <p:spPr bwMode="auto">
          <a:xfrm>
            <a:off x="420688" y="1295400"/>
            <a:ext cx="8302625" cy="4751388"/>
          </a:xfrm>
          <a:prstGeom prst="rect">
            <a:avLst/>
          </a:prstGeom>
          <a:noFill/>
        </p:spPr>
      </p:pic>
      <p:grpSp>
        <p:nvGrpSpPr>
          <p:cNvPr id="2" name="Group 4"/>
          <p:cNvGrpSpPr>
            <a:grpSpLocks/>
          </p:cNvGrpSpPr>
          <p:nvPr/>
        </p:nvGrpSpPr>
        <p:grpSpPr bwMode="auto">
          <a:xfrm>
            <a:off x="5219700" y="2689225"/>
            <a:ext cx="1257300" cy="1517650"/>
            <a:chOff x="3288" y="1694"/>
            <a:chExt cx="792" cy="956"/>
          </a:xfrm>
        </p:grpSpPr>
        <p:sp>
          <p:nvSpPr>
            <p:cNvPr id="534533" name="Oval 5"/>
            <p:cNvSpPr>
              <a:spLocks noChangeArrowheads="1"/>
            </p:cNvSpPr>
            <p:nvPr/>
          </p:nvSpPr>
          <p:spPr bwMode="auto">
            <a:xfrm>
              <a:off x="3600" y="1694"/>
              <a:ext cx="480" cy="282"/>
            </a:xfrm>
            <a:prstGeom prst="ellipse">
              <a:avLst/>
            </a:prstGeom>
            <a:noFill/>
            <a:ln w="25400">
              <a:solidFill>
                <a:srgbClr val="FF0000"/>
              </a:solidFill>
              <a:round/>
              <a:headEnd/>
              <a:tailEnd/>
            </a:ln>
            <a:effectLst/>
          </p:spPr>
          <p:txBody>
            <a:bodyPr wrap="none" anchor="ctr">
              <a:prstTxWarp prst="textNoShape">
                <a:avLst/>
              </a:prstTxWarp>
            </a:bodyPr>
            <a:lstStyle/>
            <a:p>
              <a:endParaRPr lang="en-US"/>
            </a:p>
          </p:txBody>
        </p:sp>
        <p:sp>
          <p:nvSpPr>
            <p:cNvPr id="534535" name="Oval 7"/>
            <p:cNvSpPr>
              <a:spLocks noChangeArrowheads="1"/>
            </p:cNvSpPr>
            <p:nvPr/>
          </p:nvSpPr>
          <p:spPr bwMode="auto">
            <a:xfrm>
              <a:off x="3288" y="2368"/>
              <a:ext cx="480" cy="282"/>
            </a:xfrm>
            <a:prstGeom prst="ellipse">
              <a:avLst/>
            </a:prstGeom>
            <a:noFill/>
            <a:ln w="25400">
              <a:solidFill>
                <a:schemeClr val="tx1"/>
              </a:solidFill>
              <a:round/>
              <a:headEnd/>
              <a:tailEnd/>
            </a:ln>
            <a:effectLst/>
          </p:spPr>
          <p:txBody>
            <a:bodyPr wrap="none" anchor="ctr">
              <a:prstTxWarp prst="textNoShape">
                <a:avLst/>
              </a:prstTxWarp>
            </a:bodyP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3453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Compilation Process</a:t>
            </a:r>
            <a:endParaRPr lang="en-US" sz="4000" dirty="0">
              <a:solidFill>
                <a:schemeClr val="tx1"/>
              </a:solidFill>
            </a:endParaRPr>
          </a:p>
        </p:txBody>
      </p:sp>
      <p:grpSp>
        <p:nvGrpSpPr>
          <p:cNvPr id="49" name="Group 48"/>
          <p:cNvGrpSpPr/>
          <p:nvPr/>
        </p:nvGrpSpPr>
        <p:grpSpPr>
          <a:xfrm>
            <a:off x="6617748" y="2587823"/>
            <a:ext cx="2173672" cy="2395103"/>
            <a:chOff x="6617748" y="2587823"/>
            <a:chExt cx="2173672" cy="2395103"/>
          </a:xfrm>
        </p:grpSpPr>
        <p:cxnSp>
          <p:nvCxnSpPr>
            <p:cNvPr id="32" name="Straight Arrow Connector 31"/>
            <p:cNvCxnSpPr/>
            <p:nvPr/>
          </p:nvCxnSpPr>
          <p:spPr bwMode="auto">
            <a:xfrm>
              <a:off x="6617748" y="3924690"/>
              <a:ext cx="457200" cy="0"/>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21" name="Group 20"/>
            <p:cNvGrpSpPr/>
            <p:nvPr/>
          </p:nvGrpSpPr>
          <p:grpSpPr>
            <a:xfrm>
              <a:off x="7086600" y="2894663"/>
              <a:ext cx="1704820" cy="2088263"/>
              <a:chOff x="609600" y="1295400"/>
              <a:chExt cx="2362200" cy="1572293"/>
            </a:xfrm>
          </p:grpSpPr>
          <p:sp>
            <p:nvSpPr>
              <p:cNvPr id="22" name="Rectangle 21"/>
              <p:cNvSpPr/>
              <p:nvPr/>
            </p:nvSpPr>
            <p:spPr bwMode="auto">
              <a:xfrm>
                <a:off x="609600" y="1295401"/>
                <a:ext cx="2362200" cy="1551053"/>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srgbClr val="000000">
                    <a:alpha val="43000"/>
                  </a:srgb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charset="0"/>
                </a:endParaRPr>
              </a:p>
            </p:txBody>
          </p:sp>
          <p:sp>
            <p:nvSpPr>
              <p:cNvPr id="23" name="Rectangle 22"/>
              <p:cNvSpPr/>
              <p:nvPr/>
            </p:nvSpPr>
            <p:spPr>
              <a:xfrm>
                <a:off x="609600" y="1295400"/>
                <a:ext cx="2362200" cy="1572293"/>
              </a:xfrm>
              <a:prstGeom prst="rect">
                <a:avLst/>
              </a:prstGeom>
            </p:spPr>
            <p:txBody>
              <a:bodyPr wrap="square">
                <a:spAutoFit/>
              </a:bodyPr>
              <a:lstStyle/>
              <a:p>
                <a:pPr>
                  <a:lnSpc>
                    <a:spcPct val="90000"/>
                  </a:lnSpc>
                </a:pPr>
                <a:r>
                  <a:rPr lang="en-US" sz="600" b="1" dirty="0" smtClean="0">
                    <a:solidFill>
                      <a:srgbClr val="000000"/>
                    </a:solidFill>
                    <a:latin typeface="Courier New"/>
                    <a:cs typeface="Courier New"/>
                  </a:rPr>
                  <a:t>110100110111001011101110001110011</a:t>
                </a:r>
              </a:p>
              <a:p>
                <a:pPr>
                  <a:lnSpc>
                    <a:spcPct val="90000"/>
                  </a:lnSpc>
                </a:pPr>
                <a:r>
                  <a:rPr lang="en-US" sz="600" b="1" dirty="0" smtClean="0">
                    <a:solidFill>
                      <a:srgbClr val="000000"/>
                    </a:solidFill>
                    <a:latin typeface="Courier New"/>
                    <a:cs typeface="Courier New"/>
                  </a:rPr>
                  <a:t>111000000100001110000001101111100</a:t>
                </a:r>
              </a:p>
              <a:p>
                <a:pPr>
                  <a:lnSpc>
                    <a:spcPct val="90000"/>
                  </a:lnSpc>
                </a:pPr>
                <a:r>
                  <a:rPr lang="en-US" sz="600" b="1" dirty="0" smtClean="0">
                    <a:solidFill>
                      <a:srgbClr val="000000"/>
                    </a:solidFill>
                    <a:latin typeface="Courier New"/>
                    <a:cs typeface="Courier New"/>
                  </a:rPr>
                  <a:t>100010101110100100010001100110111</a:t>
                </a:r>
              </a:p>
              <a:p>
                <a:pPr>
                  <a:lnSpc>
                    <a:spcPct val="90000"/>
                  </a:lnSpc>
                </a:pPr>
                <a:r>
                  <a:rPr lang="en-US" sz="600" b="1" dirty="0" smtClean="0">
                    <a:solidFill>
                      <a:srgbClr val="000000"/>
                    </a:solidFill>
                    <a:latin typeface="Courier New"/>
                    <a:cs typeface="Courier New"/>
                  </a:rPr>
                  <a:t>110001001010111010010110110001011</a:t>
                </a:r>
              </a:p>
              <a:p>
                <a:pPr>
                  <a:lnSpc>
                    <a:spcPct val="90000"/>
                  </a:lnSpc>
                </a:pPr>
                <a:r>
                  <a:rPr lang="en-US" sz="600" b="1" dirty="0" smtClean="0">
                    <a:solidFill>
                      <a:srgbClr val="000000"/>
                    </a:solidFill>
                    <a:latin typeface="Courier New"/>
                    <a:cs typeface="Courier New"/>
                  </a:rPr>
                  <a:t>101101111101110111111011001101101</a:t>
                </a:r>
              </a:p>
              <a:p>
                <a:pPr>
                  <a:lnSpc>
                    <a:spcPct val="90000"/>
                  </a:lnSpc>
                </a:pPr>
                <a:r>
                  <a:rPr lang="en-US" sz="600" b="1" dirty="0" smtClean="0">
                    <a:solidFill>
                      <a:srgbClr val="000000"/>
                    </a:solidFill>
                    <a:latin typeface="Courier New"/>
                    <a:cs typeface="Courier New"/>
                  </a:rPr>
                  <a:t>111001110001111111010001111100011</a:t>
                </a:r>
              </a:p>
              <a:p>
                <a:pPr>
                  <a:lnSpc>
                    <a:spcPct val="90000"/>
                  </a:lnSpc>
                </a:pPr>
                <a:r>
                  <a:rPr lang="en-US" sz="600" b="1" dirty="0" smtClean="0">
                    <a:solidFill>
                      <a:srgbClr val="000000"/>
                    </a:solidFill>
                    <a:latin typeface="Courier New"/>
                    <a:cs typeface="Courier New"/>
                  </a:rPr>
                  <a:t>111100111110101111011101000011110</a:t>
                </a:r>
              </a:p>
              <a:p>
                <a:pPr>
                  <a:lnSpc>
                    <a:spcPct val="90000"/>
                  </a:lnSpc>
                </a:pPr>
                <a:r>
                  <a:rPr lang="en-US" sz="600" b="1" dirty="0" smtClean="0">
                    <a:solidFill>
                      <a:srgbClr val="000000"/>
                    </a:solidFill>
                    <a:latin typeface="Courier New"/>
                    <a:cs typeface="Courier New"/>
                  </a:rPr>
                  <a:t>110111010000111111010100111001011</a:t>
                </a:r>
              </a:p>
              <a:p>
                <a:pPr>
                  <a:lnSpc>
                    <a:spcPct val="90000"/>
                  </a:lnSpc>
                </a:pPr>
                <a:r>
                  <a:rPr lang="en-US" sz="600" b="1" dirty="0" smtClean="0">
                    <a:solidFill>
                      <a:srgbClr val="000000"/>
                    </a:solidFill>
                    <a:latin typeface="Courier New"/>
                    <a:cs typeface="Courier New"/>
                  </a:rPr>
                  <a:t>101111011111010111011111101000101</a:t>
                </a:r>
              </a:p>
              <a:p>
                <a:pPr>
                  <a:lnSpc>
                    <a:spcPct val="90000"/>
                  </a:lnSpc>
                </a:pPr>
                <a:r>
                  <a:rPr lang="en-US" sz="600" b="1" dirty="0" smtClean="0">
                    <a:solidFill>
                      <a:srgbClr val="000000"/>
                    </a:solidFill>
                    <a:latin typeface="Courier New"/>
                    <a:cs typeface="Courier New"/>
                  </a:rPr>
                  <a:t>110111100110111010000111000111110</a:t>
                </a:r>
              </a:p>
              <a:p>
                <a:pPr>
                  <a:lnSpc>
                    <a:spcPct val="90000"/>
                  </a:lnSpc>
                </a:pPr>
                <a:r>
                  <a:rPr lang="en-US" sz="600" b="1" dirty="0" smtClean="0">
                    <a:solidFill>
                      <a:srgbClr val="000000"/>
                    </a:solidFill>
                    <a:latin typeface="Courier New"/>
                    <a:cs typeface="Courier New"/>
                  </a:rPr>
                  <a:t>101010000111100111001010001001101</a:t>
                </a:r>
              </a:p>
              <a:p>
                <a:pPr>
                  <a:lnSpc>
                    <a:spcPct val="90000"/>
                  </a:lnSpc>
                </a:pPr>
                <a:r>
                  <a:rPr lang="en-US" sz="600" b="1" dirty="0" smtClean="0">
                    <a:solidFill>
                      <a:srgbClr val="000000"/>
                    </a:solidFill>
                    <a:latin typeface="Courier New"/>
                    <a:cs typeface="Courier New"/>
                  </a:rPr>
                  <a:t>101101011101110111010111100010011</a:t>
                </a:r>
              </a:p>
              <a:p>
                <a:pPr>
                  <a:lnSpc>
                    <a:spcPct val="90000"/>
                  </a:lnSpc>
                </a:pPr>
                <a:r>
                  <a:rPr lang="en-US" sz="600" b="1" dirty="0" smtClean="0">
                    <a:solidFill>
                      <a:srgbClr val="000000"/>
                    </a:solidFill>
                    <a:latin typeface="Courier New"/>
                    <a:cs typeface="Courier New"/>
                  </a:rPr>
                  <a:t>111111111100111111001001110110110</a:t>
                </a:r>
              </a:p>
              <a:p>
                <a:pPr>
                  <a:lnSpc>
                    <a:spcPct val="90000"/>
                  </a:lnSpc>
                </a:pPr>
                <a:r>
                  <a:rPr lang="en-US" sz="600" b="1" dirty="0" smtClean="0">
                    <a:solidFill>
                      <a:srgbClr val="000000"/>
                    </a:solidFill>
                    <a:latin typeface="Courier New"/>
                    <a:cs typeface="Courier New"/>
                  </a:rPr>
                  <a:t>110101110011111100011010100100001</a:t>
                </a:r>
              </a:p>
              <a:p>
                <a:pPr>
                  <a:lnSpc>
                    <a:spcPct val="90000"/>
                  </a:lnSpc>
                </a:pPr>
                <a:r>
                  <a:rPr lang="en-US" sz="600" b="1" dirty="0" smtClean="0">
                    <a:solidFill>
                      <a:srgbClr val="000000"/>
                    </a:solidFill>
                    <a:latin typeface="Courier New"/>
                    <a:cs typeface="Courier New"/>
                  </a:rPr>
                  <a:t>110100110111001011101110001110011</a:t>
                </a:r>
              </a:p>
              <a:p>
                <a:pPr>
                  <a:lnSpc>
                    <a:spcPct val="90000"/>
                  </a:lnSpc>
                </a:pPr>
                <a:r>
                  <a:rPr lang="en-US" sz="600" b="1" dirty="0" smtClean="0">
                    <a:solidFill>
                      <a:srgbClr val="000000"/>
                    </a:solidFill>
                    <a:latin typeface="Courier New"/>
                    <a:cs typeface="Courier New"/>
                  </a:rPr>
                  <a:t>111000000100001110000001101111100</a:t>
                </a:r>
              </a:p>
              <a:p>
                <a:pPr>
                  <a:lnSpc>
                    <a:spcPct val="90000"/>
                  </a:lnSpc>
                </a:pPr>
                <a:r>
                  <a:rPr lang="en-US" sz="600" b="1" dirty="0" smtClean="0">
                    <a:solidFill>
                      <a:srgbClr val="000000"/>
                    </a:solidFill>
                    <a:latin typeface="Courier New"/>
                    <a:cs typeface="Courier New"/>
                  </a:rPr>
                  <a:t>100010101110100100010001100110111</a:t>
                </a:r>
              </a:p>
              <a:p>
                <a:pPr>
                  <a:lnSpc>
                    <a:spcPct val="90000"/>
                  </a:lnSpc>
                </a:pPr>
                <a:r>
                  <a:rPr lang="en-US" sz="600" b="1" dirty="0" smtClean="0">
                    <a:solidFill>
                      <a:srgbClr val="000000"/>
                    </a:solidFill>
                    <a:latin typeface="Courier New"/>
                    <a:cs typeface="Courier New"/>
                  </a:rPr>
                  <a:t>110001001010111010010110110001011</a:t>
                </a:r>
              </a:p>
              <a:p>
                <a:pPr>
                  <a:lnSpc>
                    <a:spcPct val="90000"/>
                  </a:lnSpc>
                </a:pPr>
                <a:r>
                  <a:rPr lang="en-US" sz="600" b="1" dirty="0" smtClean="0">
                    <a:solidFill>
                      <a:srgbClr val="000000"/>
                    </a:solidFill>
                    <a:latin typeface="Courier New"/>
                    <a:cs typeface="Courier New"/>
                  </a:rPr>
                  <a:t>101101111101110111111011001101101</a:t>
                </a:r>
              </a:p>
              <a:p>
                <a:pPr>
                  <a:lnSpc>
                    <a:spcPct val="90000"/>
                  </a:lnSpc>
                </a:pPr>
                <a:r>
                  <a:rPr lang="en-US" sz="600" b="1" dirty="0" smtClean="0">
                    <a:solidFill>
                      <a:srgbClr val="000000"/>
                    </a:solidFill>
                    <a:latin typeface="Courier New"/>
                    <a:cs typeface="Courier New"/>
                  </a:rPr>
                  <a:t>111001110001111111010001111100011</a:t>
                </a:r>
              </a:p>
              <a:p>
                <a:pPr>
                  <a:lnSpc>
                    <a:spcPct val="90000"/>
                  </a:lnSpc>
                </a:pPr>
                <a:r>
                  <a:rPr lang="en-US" sz="600" b="1" dirty="0" smtClean="0">
                    <a:solidFill>
                      <a:srgbClr val="000000"/>
                    </a:solidFill>
                    <a:latin typeface="Courier New"/>
                    <a:cs typeface="Courier New"/>
                  </a:rPr>
                  <a:t>111100111110101111011101000011110</a:t>
                </a:r>
              </a:p>
              <a:p>
                <a:pPr>
                  <a:lnSpc>
                    <a:spcPct val="90000"/>
                  </a:lnSpc>
                </a:pPr>
                <a:r>
                  <a:rPr lang="en-US" sz="600" b="1" dirty="0" smtClean="0">
                    <a:solidFill>
                      <a:srgbClr val="000000"/>
                    </a:solidFill>
                    <a:latin typeface="Courier New"/>
                    <a:cs typeface="Courier New"/>
                  </a:rPr>
                  <a:t>110111010000111111010100111001011</a:t>
                </a:r>
              </a:p>
              <a:p>
                <a:pPr>
                  <a:lnSpc>
                    <a:spcPct val="90000"/>
                  </a:lnSpc>
                </a:pPr>
                <a:r>
                  <a:rPr lang="en-US" sz="600" b="1" dirty="0" smtClean="0">
                    <a:solidFill>
                      <a:srgbClr val="000000"/>
                    </a:solidFill>
                    <a:latin typeface="Courier New"/>
                    <a:cs typeface="Courier New"/>
                  </a:rPr>
                  <a:t>101111011111010111011111101000101</a:t>
                </a:r>
              </a:p>
              <a:p>
                <a:pPr>
                  <a:lnSpc>
                    <a:spcPct val="90000"/>
                  </a:lnSpc>
                </a:pPr>
                <a:endParaRPr lang="en-US" sz="600" b="1" dirty="0" smtClean="0">
                  <a:solidFill>
                    <a:srgbClr val="000000"/>
                  </a:solidFill>
                  <a:latin typeface="Courier New"/>
                  <a:cs typeface="Courier New"/>
                </a:endParaRPr>
              </a:p>
            </p:txBody>
          </p:sp>
        </p:grpSp>
        <p:sp>
          <p:nvSpPr>
            <p:cNvPr id="43" name="TextBox 42"/>
            <p:cNvSpPr txBox="1"/>
            <p:nvPr/>
          </p:nvSpPr>
          <p:spPr>
            <a:xfrm>
              <a:off x="7041254" y="2587823"/>
              <a:ext cx="1721746" cy="307777"/>
            </a:xfrm>
            <a:prstGeom prst="rect">
              <a:avLst/>
            </a:prstGeom>
            <a:noFill/>
          </p:spPr>
          <p:txBody>
            <a:bodyPr wrap="square" rtlCol="0">
              <a:spAutoFit/>
            </a:bodyPr>
            <a:lstStyle/>
            <a:p>
              <a:pPr algn="ctr"/>
              <a:r>
                <a:rPr lang="en-US" sz="1400" i="1" dirty="0" smtClean="0"/>
                <a:t>executable file</a:t>
              </a:r>
              <a:endParaRPr lang="en-US" sz="1400" i="1" dirty="0"/>
            </a:p>
          </p:txBody>
        </p:sp>
      </p:grpSp>
      <p:grpSp>
        <p:nvGrpSpPr>
          <p:cNvPr id="47" name="Group 46"/>
          <p:cNvGrpSpPr/>
          <p:nvPr/>
        </p:nvGrpSpPr>
        <p:grpSpPr>
          <a:xfrm>
            <a:off x="5017548" y="2806812"/>
            <a:ext cx="1808590" cy="1498878"/>
            <a:chOff x="5017548" y="2806812"/>
            <a:chExt cx="1808590" cy="1498878"/>
          </a:xfrm>
        </p:grpSpPr>
        <p:cxnSp>
          <p:nvCxnSpPr>
            <p:cNvPr id="33" name="Straight Arrow Connector 32"/>
            <p:cNvCxnSpPr/>
            <p:nvPr/>
          </p:nvCxnSpPr>
          <p:spPr bwMode="auto">
            <a:xfrm>
              <a:off x="5017548" y="2806812"/>
              <a:ext cx="1070330" cy="836819"/>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24" name="Group 23"/>
            <p:cNvGrpSpPr/>
            <p:nvPr/>
          </p:nvGrpSpPr>
          <p:grpSpPr>
            <a:xfrm>
              <a:off x="5911738" y="3543690"/>
              <a:ext cx="914400" cy="762000"/>
              <a:chOff x="2590800" y="1828800"/>
              <a:chExt cx="914400" cy="762000"/>
            </a:xfrm>
          </p:grpSpPr>
          <p:sp>
            <p:nvSpPr>
              <p:cNvPr id="25" name="Oval 24"/>
              <p:cNvSpPr/>
              <p:nvPr/>
            </p:nvSpPr>
            <p:spPr bwMode="auto">
              <a:xfrm>
                <a:off x="2667000" y="1828800"/>
                <a:ext cx="762000" cy="762000"/>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a:ln>
                    <a:noFill/>
                  </a:ln>
                  <a:solidFill>
                    <a:schemeClr val="tx1"/>
                  </a:solidFill>
                  <a:effectLst/>
                  <a:latin typeface="Times New Roman" charset="0"/>
                </a:endParaRPr>
              </a:p>
            </p:txBody>
          </p:sp>
          <p:sp>
            <p:nvSpPr>
              <p:cNvPr id="26" name="TextBox 25"/>
              <p:cNvSpPr txBox="1"/>
              <p:nvPr/>
            </p:nvSpPr>
            <p:spPr>
              <a:xfrm>
                <a:off x="2590800" y="2044261"/>
                <a:ext cx="914400" cy="307777"/>
              </a:xfrm>
              <a:prstGeom prst="rect">
                <a:avLst/>
              </a:prstGeom>
              <a:noFill/>
            </p:spPr>
            <p:txBody>
              <a:bodyPr wrap="square" rtlCol="0">
                <a:spAutoFit/>
              </a:bodyPr>
              <a:lstStyle/>
              <a:p>
                <a:pPr algn="ctr"/>
                <a:r>
                  <a:rPr lang="en-US" sz="1400" i="1" dirty="0" smtClean="0"/>
                  <a:t>linker</a:t>
                </a:r>
                <a:endParaRPr lang="en-US" sz="1400" i="1" dirty="0"/>
              </a:p>
            </p:txBody>
          </p:sp>
        </p:grpSp>
      </p:grpSp>
      <p:grpSp>
        <p:nvGrpSpPr>
          <p:cNvPr id="46" name="Group 45"/>
          <p:cNvGrpSpPr/>
          <p:nvPr/>
        </p:nvGrpSpPr>
        <p:grpSpPr>
          <a:xfrm>
            <a:off x="3235356" y="1143000"/>
            <a:ext cx="2192784" cy="2363917"/>
            <a:chOff x="3235356" y="1143000"/>
            <a:chExt cx="2192784" cy="2363917"/>
          </a:xfrm>
        </p:grpSpPr>
        <p:cxnSp>
          <p:nvCxnSpPr>
            <p:cNvPr id="31" name="Straight Arrow Connector 30"/>
            <p:cNvCxnSpPr/>
            <p:nvPr/>
          </p:nvCxnSpPr>
          <p:spPr bwMode="auto">
            <a:xfrm>
              <a:off x="3235356" y="2472416"/>
              <a:ext cx="457200" cy="0"/>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14" name="Group 13"/>
            <p:cNvGrpSpPr/>
            <p:nvPr/>
          </p:nvGrpSpPr>
          <p:grpSpPr>
            <a:xfrm>
              <a:off x="3713415" y="1446863"/>
              <a:ext cx="1704820" cy="2060054"/>
              <a:chOff x="609600" y="1295400"/>
              <a:chExt cx="2362200" cy="1551054"/>
            </a:xfrm>
          </p:grpSpPr>
          <p:sp>
            <p:nvSpPr>
              <p:cNvPr id="15" name="Rectangle 14"/>
              <p:cNvSpPr/>
              <p:nvPr/>
            </p:nvSpPr>
            <p:spPr bwMode="auto">
              <a:xfrm>
                <a:off x="609600" y="1295401"/>
                <a:ext cx="2362200" cy="1551053"/>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srgbClr val="000000">
                    <a:alpha val="43000"/>
                  </a:srgb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charset="0"/>
                </a:endParaRPr>
              </a:p>
            </p:txBody>
          </p:sp>
          <p:sp>
            <p:nvSpPr>
              <p:cNvPr id="16" name="Rectangle 15"/>
              <p:cNvSpPr/>
              <p:nvPr/>
            </p:nvSpPr>
            <p:spPr>
              <a:xfrm>
                <a:off x="609600" y="1295400"/>
                <a:ext cx="2362200" cy="956809"/>
              </a:xfrm>
              <a:prstGeom prst="rect">
                <a:avLst/>
              </a:prstGeom>
            </p:spPr>
            <p:txBody>
              <a:bodyPr wrap="square">
                <a:spAutoFit/>
              </a:bodyPr>
              <a:lstStyle/>
              <a:p>
                <a:pPr>
                  <a:lnSpc>
                    <a:spcPct val="90000"/>
                  </a:lnSpc>
                </a:pPr>
                <a:r>
                  <a:rPr lang="en-US" sz="600" b="1" dirty="0" smtClean="0">
                    <a:solidFill>
                      <a:srgbClr val="000000"/>
                    </a:solidFill>
                    <a:latin typeface="Courier New"/>
                    <a:cs typeface="Courier New"/>
                  </a:rPr>
                  <a:t>110100110111001011101110001110011</a:t>
                </a:r>
              </a:p>
              <a:p>
                <a:pPr>
                  <a:lnSpc>
                    <a:spcPct val="90000"/>
                  </a:lnSpc>
                </a:pPr>
                <a:r>
                  <a:rPr lang="en-US" sz="600" b="1" dirty="0" smtClean="0">
                    <a:solidFill>
                      <a:srgbClr val="000000"/>
                    </a:solidFill>
                    <a:latin typeface="Courier New"/>
                    <a:cs typeface="Courier New"/>
                  </a:rPr>
                  <a:t>111000000100001110000001101111100</a:t>
                </a:r>
              </a:p>
              <a:p>
                <a:pPr>
                  <a:lnSpc>
                    <a:spcPct val="90000"/>
                  </a:lnSpc>
                </a:pPr>
                <a:r>
                  <a:rPr lang="en-US" sz="600" b="1" dirty="0" smtClean="0">
                    <a:solidFill>
                      <a:srgbClr val="000000"/>
                    </a:solidFill>
                    <a:latin typeface="Courier New"/>
                    <a:cs typeface="Courier New"/>
                  </a:rPr>
                  <a:t>100010101110100100010001100110111</a:t>
                </a:r>
              </a:p>
              <a:p>
                <a:pPr>
                  <a:lnSpc>
                    <a:spcPct val="90000"/>
                  </a:lnSpc>
                </a:pPr>
                <a:r>
                  <a:rPr lang="en-US" sz="600" b="1" dirty="0" smtClean="0">
                    <a:solidFill>
                      <a:srgbClr val="000000"/>
                    </a:solidFill>
                    <a:latin typeface="Courier New"/>
                    <a:cs typeface="Courier New"/>
                  </a:rPr>
                  <a:t>110001001010111010010110110001011</a:t>
                </a:r>
              </a:p>
              <a:p>
                <a:pPr>
                  <a:lnSpc>
                    <a:spcPct val="90000"/>
                  </a:lnSpc>
                </a:pPr>
                <a:r>
                  <a:rPr lang="en-US" sz="600" b="1" dirty="0" smtClean="0">
                    <a:solidFill>
                      <a:srgbClr val="000000"/>
                    </a:solidFill>
                    <a:latin typeface="Courier New"/>
                    <a:cs typeface="Courier New"/>
                  </a:rPr>
                  <a:t>101101111101110111111011001101101</a:t>
                </a:r>
              </a:p>
              <a:p>
                <a:pPr>
                  <a:lnSpc>
                    <a:spcPct val="90000"/>
                  </a:lnSpc>
                </a:pPr>
                <a:r>
                  <a:rPr lang="en-US" sz="600" b="1" dirty="0" smtClean="0">
                    <a:solidFill>
                      <a:srgbClr val="000000"/>
                    </a:solidFill>
                    <a:latin typeface="Courier New"/>
                    <a:cs typeface="Courier New"/>
                  </a:rPr>
                  <a:t>111001110001111111010001111100011</a:t>
                </a:r>
              </a:p>
              <a:p>
                <a:pPr>
                  <a:lnSpc>
                    <a:spcPct val="90000"/>
                  </a:lnSpc>
                </a:pPr>
                <a:r>
                  <a:rPr lang="en-US" sz="600" b="1" dirty="0" smtClean="0">
                    <a:solidFill>
                      <a:srgbClr val="000000"/>
                    </a:solidFill>
                    <a:latin typeface="Courier New"/>
                    <a:cs typeface="Courier New"/>
                  </a:rPr>
                  <a:t>111100111110101111011101000011110</a:t>
                </a:r>
              </a:p>
              <a:p>
                <a:pPr>
                  <a:lnSpc>
                    <a:spcPct val="90000"/>
                  </a:lnSpc>
                </a:pPr>
                <a:r>
                  <a:rPr lang="en-US" sz="600" b="1" dirty="0" smtClean="0">
                    <a:solidFill>
                      <a:srgbClr val="000000"/>
                    </a:solidFill>
                    <a:latin typeface="Courier New"/>
                    <a:cs typeface="Courier New"/>
                  </a:rPr>
                  <a:t>110111010000111111010100111001011</a:t>
                </a:r>
              </a:p>
              <a:p>
                <a:pPr>
                  <a:lnSpc>
                    <a:spcPct val="90000"/>
                  </a:lnSpc>
                </a:pPr>
                <a:r>
                  <a:rPr lang="en-US" sz="600" b="1" dirty="0" smtClean="0">
                    <a:solidFill>
                      <a:srgbClr val="000000"/>
                    </a:solidFill>
                    <a:latin typeface="Courier New"/>
                    <a:cs typeface="Courier New"/>
                  </a:rPr>
                  <a:t>101111011111010111011111101000101</a:t>
                </a:r>
              </a:p>
              <a:p>
                <a:pPr>
                  <a:lnSpc>
                    <a:spcPct val="90000"/>
                  </a:lnSpc>
                </a:pPr>
                <a:r>
                  <a:rPr lang="en-US" sz="600" b="1" dirty="0" smtClean="0">
                    <a:solidFill>
                      <a:srgbClr val="000000"/>
                    </a:solidFill>
                    <a:latin typeface="Courier New"/>
                    <a:cs typeface="Courier New"/>
                  </a:rPr>
                  <a:t>110111100110111010000111000111110</a:t>
                </a:r>
              </a:p>
              <a:p>
                <a:pPr>
                  <a:lnSpc>
                    <a:spcPct val="90000"/>
                  </a:lnSpc>
                </a:pPr>
                <a:r>
                  <a:rPr lang="en-US" sz="600" b="1" dirty="0" smtClean="0">
                    <a:solidFill>
                      <a:srgbClr val="000000"/>
                    </a:solidFill>
                    <a:latin typeface="Courier New"/>
                    <a:cs typeface="Courier New"/>
                  </a:rPr>
                  <a:t>101010000111100111001010001001101</a:t>
                </a:r>
              </a:p>
              <a:p>
                <a:pPr>
                  <a:lnSpc>
                    <a:spcPct val="90000"/>
                  </a:lnSpc>
                </a:pPr>
                <a:r>
                  <a:rPr lang="en-US" sz="600" b="1" dirty="0" smtClean="0">
                    <a:solidFill>
                      <a:srgbClr val="000000"/>
                    </a:solidFill>
                    <a:latin typeface="Courier New"/>
                    <a:cs typeface="Courier New"/>
                  </a:rPr>
                  <a:t>101101011101110111010111100010011</a:t>
                </a:r>
              </a:p>
              <a:p>
                <a:pPr>
                  <a:lnSpc>
                    <a:spcPct val="90000"/>
                  </a:lnSpc>
                </a:pPr>
                <a:r>
                  <a:rPr lang="en-US" sz="600" b="1" dirty="0" smtClean="0">
                    <a:solidFill>
                      <a:srgbClr val="000000"/>
                    </a:solidFill>
                    <a:latin typeface="Courier New"/>
                    <a:cs typeface="Courier New"/>
                  </a:rPr>
                  <a:t>111111111100111111001001110110110</a:t>
                </a:r>
              </a:p>
              <a:p>
                <a:pPr>
                  <a:lnSpc>
                    <a:spcPct val="90000"/>
                  </a:lnSpc>
                </a:pPr>
                <a:r>
                  <a:rPr lang="en-US" sz="600" b="1" dirty="0" smtClean="0">
                    <a:solidFill>
                      <a:srgbClr val="000000"/>
                    </a:solidFill>
                    <a:latin typeface="Courier New"/>
                    <a:cs typeface="Courier New"/>
                  </a:rPr>
                  <a:t>110101110011111100011010100100001</a:t>
                </a:r>
              </a:p>
            </p:txBody>
          </p:sp>
        </p:grpSp>
        <p:sp>
          <p:nvSpPr>
            <p:cNvPr id="42" name="TextBox 41"/>
            <p:cNvSpPr txBox="1"/>
            <p:nvPr/>
          </p:nvSpPr>
          <p:spPr>
            <a:xfrm>
              <a:off x="3706394" y="1143000"/>
              <a:ext cx="1721746" cy="307777"/>
            </a:xfrm>
            <a:prstGeom prst="rect">
              <a:avLst/>
            </a:prstGeom>
            <a:noFill/>
          </p:spPr>
          <p:txBody>
            <a:bodyPr wrap="square" rtlCol="0">
              <a:spAutoFit/>
            </a:bodyPr>
            <a:lstStyle/>
            <a:p>
              <a:pPr algn="ctr"/>
              <a:r>
                <a:rPr lang="en-US" sz="1400" i="1" dirty="0" smtClean="0"/>
                <a:t>object file</a:t>
              </a:r>
              <a:endParaRPr lang="en-US" sz="1400" i="1" dirty="0"/>
            </a:p>
          </p:txBody>
        </p:sp>
      </p:grpSp>
      <p:grpSp>
        <p:nvGrpSpPr>
          <p:cNvPr id="45" name="Group 44"/>
          <p:cNvGrpSpPr/>
          <p:nvPr/>
        </p:nvGrpSpPr>
        <p:grpSpPr>
          <a:xfrm>
            <a:off x="2098644" y="2094562"/>
            <a:ext cx="1310563" cy="762000"/>
            <a:chOff x="2098644" y="2094562"/>
            <a:chExt cx="1310563" cy="762000"/>
          </a:xfrm>
        </p:grpSpPr>
        <p:cxnSp>
          <p:nvCxnSpPr>
            <p:cNvPr id="30" name="Straight Arrow Connector 29"/>
            <p:cNvCxnSpPr/>
            <p:nvPr/>
          </p:nvCxnSpPr>
          <p:spPr bwMode="auto">
            <a:xfrm>
              <a:off x="2098644" y="2472416"/>
              <a:ext cx="457200" cy="0"/>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17" name="Group 16"/>
            <p:cNvGrpSpPr/>
            <p:nvPr/>
          </p:nvGrpSpPr>
          <p:grpSpPr>
            <a:xfrm>
              <a:off x="2494807" y="2094562"/>
              <a:ext cx="914400" cy="762000"/>
              <a:chOff x="2590800" y="1828800"/>
              <a:chExt cx="914400" cy="762000"/>
            </a:xfrm>
          </p:grpSpPr>
          <p:sp>
            <p:nvSpPr>
              <p:cNvPr id="11" name="Oval 10"/>
              <p:cNvSpPr/>
              <p:nvPr/>
            </p:nvSpPr>
            <p:spPr bwMode="auto">
              <a:xfrm>
                <a:off x="2667000" y="1828800"/>
                <a:ext cx="762000" cy="762000"/>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a:ln>
                    <a:noFill/>
                  </a:ln>
                  <a:solidFill>
                    <a:schemeClr val="tx1"/>
                  </a:solidFill>
                  <a:effectLst/>
                  <a:latin typeface="Times New Roman" charset="0"/>
                </a:endParaRPr>
              </a:p>
            </p:txBody>
          </p:sp>
          <p:sp>
            <p:nvSpPr>
              <p:cNvPr id="12" name="TextBox 11"/>
              <p:cNvSpPr txBox="1"/>
              <p:nvPr/>
            </p:nvSpPr>
            <p:spPr>
              <a:xfrm>
                <a:off x="2590800" y="2032610"/>
                <a:ext cx="914400" cy="307777"/>
              </a:xfrm>
              <a:prstGeom prst="rect">
                <a:avLst/>
              </a:prstGeom>
              <a:noFill/>
            </p:spPr>
            <p:txBody>
              <a:bodyPr wrap="square" rtlCol="0">
                <a:spAutoFit/>
              </a:bodyPr>
              <a:lstStyle/>
              <a:p>
                <a:pPr algn="ctr"/>
                <a:r>
                  <a:rPr lang="en-US" sz="1400" i="1" dirty="0" smtClean="0"/>
                  <a:t>compiler</a:t>
                </a:r>
                <a:endParaRPr lang="en-US" sz="1400" i="1" dirty="0"/>
              </a:p>
            </p:txBody>
          </p:sp>
        </p:grpSp>
      </p:grpSp>
      <p:grpSp>
        <p:nvGrpSpPr>
          <p:cNvPr id="9" name="Group 8"/>
          <p:cNvGrpSpPr/>
          <p:nvPr/>
        </p:nvGrpSpPr>
        <p:grpSpPr>
          <a:xfrm>
            <a:off x="457201" y="1446862"/>
            <a:ext cx="1733398" cy="2057401"/>
            <a:chOff x="609600" y="1295400"/>
            <a:chExt cx="2362200" cy="1786424"/>
          </a:xfrm>
        </p:grpSpPr>
        <p:sp>
          <p:nvSpPr>
            <p:cNvPr id="7" name="Rectangle 6"/>
            <p:cNvSpPr/>
            <p:nvPr/>
          </p:nvSpPr>
          <p:spPr bwMode="auto">
            <a:xfrm>
              <a:off x="609600" y="1295400"/>
              <a:ext cx="2362200" cy="1786424"/>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srgbClr val="000000">
                  <a:alpha val="43000"/>
                </a:srgb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charset="0"/>
              </a:endParaRPr>
            </a:p>
          </p:txBody>
        </p:sp>
        <p:sp>
          <p:nvSpPr>
            <p:cNvPr id="8" name="Rectangle 7"/>
            <p:cNvSpPr/>
            <p:nvPr/>
          </p:nvSpPr>
          <p:spPr>
            <a:xfrm>
              <a:off x="609600" y="1295400"/>
              <a:ext cx="2362200" cy="1276328"/>
            </a:xfrm>
            <a:prstGeom prst="rect">
              <a:avLst/>
            </a:prstGeom>
          </p:spPr>
          <p:txBody>
            <a:bodyPr wrap="square">
              <a:spAutoFit/>
            </a:bodyPr>
            <a:lstStyle/>
            <a:p>
              <a:pPr>
                <a:lnSpc>
                  <a:spcPct val="90000"/>
                </a:lnSpc>
              </a:pPr>
              <a:r>
                <a:rPr lang="en-US" sz="600" b="1" dirty="0" smtClean="0">
                  <a:solidFill>
                    <a:srgbClr val="0000FF"/>
                  </a:solidFill>
                  <a:latin typeface="Courier New"/>
                  <a:cs typeface="Courier New"/>
                </a:rPr>
                <a:t>/*</a:t>
              </a:r>
            </a:p>
            <a:p>
              <a:pPr>
                <a:lnSpc>
                  <a:spcPct val="90000"/>
                </a:lnSpc>
              </a:pPr>
              <a:r>
                <a:rPr lang="en-US" sz="600" b="1" dirty="0" smtClean="0">
                  <a:solidFill>
                    <a:srgbClr val="0000FF"/>
                  </a:solidFill>
                  <a:latin typeface="Courier New"/>
                  <a:cs typeface="Courier New"/>
                </a:rPr>
                <a:t> * File: </a:t>
              </a:r>
              <a:r>
                <a:rPr lang="en-US" sz="600" b="1" dirty="0" err="1" smtClean="0">
                  <a:solidFill>
                    <a:srgbClr val="0000FF"/>
                  </a:solidFill>
                  <a:latin typeface="Courier New"/>
                  <a:cs typeface="Courier New"/>
                </a:rPr>
                <a:t>HelloWorld.cpp</a:t>
              </a:r>
              <a:endParaRPr lang="en-US" sz="600" b="1" dirty="0" smtClean="0">
                <a:solidFill>
                  <a:srgbClr val="0000FF"/>
                </a:solidFill>
                <a:latin typeface="Courier New"/>
                <a:cs typeface="Courier New"/>
              </a:endParaRPr>
            </a:p>
            <a:p>
              <a:pPr>
                <a:lnSpc>
                  <a:spcPct val="90000"/>
                </a:lnSpc>
              </a:pPr>
              <a:r>
                <a:rPr lang="en-US" sz="600" b="1" dirty="0" smtClean="0">
                  <a:solidFill>
                    <a:srgbClr val="0000FF"/>
                  </a:solidFill>
                  <a:latin typeface="Courier New"/>
                  <a:cs typeface="Courier New"/>
                </a:rPr>
                <a:t> * --------------------</a:t>
              </a:r>
            </a:p>
            <a:p>
              <a:pPr>
                <a:lnSpc>
                  <a:spcPct val="90000"/>
                </a:lnSpc>
              </a:pPr>
              <a:r>
                <a:rPr lang="en-US" sz="600" b="1" dirty="0" smtClean="0">
                  <a:solidFill>
                    <a:srgbClr val="0000FF"/>
                  </a:solidFill>
                  <a:latin typeface="Courier New"/>
                  <a:cs typeface="Courier New"/>
                </a:rPr>
                <a:t> * This file is adapted from</a:t>
              </a:r>
            </a:p>
            <a:p>
              <a:pPr>
                <a:lnSpc>
                  <a:spcPct val="90000"/>
                </a:lnSpc>
              </a:pPr>
              <a:r>
                <a:rPr lang="en-US" sz="600" b="1" dirty="0" smtClean="0">
                  <a:solidFill>
                    <a:srgbClr val="0000FF"/>
                  </a:solidFill>
                  <a:latin typeface="Courier New"/>
                  <a:cs typeface="Courier New"/>
                </a:rPr>
                <a:t> * Kernighan and Ritchie's book </a:t>
              </a:r>
            </a:p>
            <a:p>
              <a:pPr>
                <a:lnSpc>
                  <a:spcPct val="90000"/>
                </a:lnSpc>
              </a:pPr>
              <a:r>
                <a:rPr lang="en-US" sz="600" b="1" dirty="0" smtClean="0">
                  <a:solidFill>
                    <a:srgbClr val="0000FF"/>
                  </a:solidFill>
                  <a:latin typeface="Courier New"/>
                  <a:cs typeface="Courier New"/>
                </a:rPr>
                <a:t> * The C Programming Language.</a:t>
              </a:r>
            </a:p>
            <a:p>
              <a:pPr>
                <a:lnSpc>
                  <a:spcPct val="90000"/>
                </a:lnSpc>
              </a:pPr>
              <a:r>
                <a:rPr lang="en-US" sz="600" b="1" dirty="0" smtClean="0">
                  <a:solidFill>
                    <a:srgbClr val="0000FF"/>
                  </a:solidFill>
                  <a:latin typeface="Courier New"/>
                  <a:cs typeface="Courier New"/>
                </a:rPr>
                <a:t> */</a:t>
              </a:r>
            </a:p>
            <a:p>
              <a:pPr>
                <a:lnSpc>
                  <a:spcPct val="90000"/>
                </a:lnSpc>
              </a:pPr>
              <a:endParaRPr lang="en-US" sz="600" b="1" dirty="0" smtClean="0">
                <a:latin typeface="Courier New"/>
                <a:cs typeface="Courier New"/>
              </a:endParaRPr>
            </a:p>
            <a:p>
              <a:pPr>
                <a:lnSpc>
                  <a:spcPct val="90000"/>
                </a:lnSpc>
              </a:pPr>
              <a:r>
                <a:rPr lang="en-US" sz="600" b="1" dirty="0" smtClean="0">
                  <a:latin typeface="Courier New"/>
                  <a:cs typeface="Courier New"/>
                </a:rPr>
                <a:t>#include &lt;</a:t>
              </a:r>
              <a:r>
                <a:rPr lang="en-US" sz="600" b="1" dirty="0" err="1" smtClean="0">
                  <a:latin typeface="Courier New"/>
                  <a:cs typeface="Courier New"/>
                </a:rPr>
                <a:t>iostream</a:t>
              </a:r>
              <a:r>
                <a:rPr lang="en-US" sz="600" b="1" dirty="0" smtClean="0">
                  <a:latin typeface="Courier New"/>
                  <a:cs typeface="Courier New"/>
                </a:rPr>
                <a:t>&gt;</a:t>
              </a:r>
            </a:p>
            <a:p>
              <a:pPr>
                <a:lnSpc>
                  <a:spcPct val="90000"/>
                </a:lnSpc>
              </a:pPr>
              <a:r>
                <a:rPr lang="en-US" sz="600" b="1" dirty="0" smtClean="0">
                  <a:latin typeface="Courier New"/>
                  <a:cs typeface="Courier New"/>
                </a:rPr>
                <a:t>using namespace std;</a:t>
              </a:r>
            </a:p>
            <a:p>
              <a:pPr>
                <a:lnSpc>
                  <a:spcPct val="90000"/>
                </a:lnSpc>
              </a:pPr>
              <a:endParaRPr lang="en-US" sz="600" b="1" dirty="0" smtClean="0">
                <a:latin typeface="Courier New"/>
                <a:cs typeface="Courier New"/>
              </a:endParaRPr>
            </a:p>
            <a:p>
              <a:pPr>
                <a:lnSpc>
                  <a:spcPct val="90000"/>
                </a:lnSpc>
              </a:pPr>
              <a:r>
                <a:rPr lang="en-US" sz="600" b="1" dirty="0" err="1" smtClean="0">
                  <a:latin typeface="Courier New"/>
                  <a:cs typeface="Courier New"/>
                </a:rPr>
                <a:t>int</a:t>
              </a:r>
              <a:r>
                <a:rPr lang="en-US" sz="600" b="1" dirty="0" smtClean="0">
                  <a:latin typeface="Courier New"/>
                  <a:cs typeface="Courier New"/>
                </a:rPr>
                <a:t> main() {</a:t>
              </a:r>
            </a:p>
            <a:p>
              <a:pPr>
                <a:lnSpc>
                  <a:spcPct val="90000"/>
                </a:lnSpc>
              </a:pPr>
              <a:r>
                <a:rPr lang="en-US" sz="600" b="1" dirty="0" smtClean="0">
                  <a:latin typeface="Courier New"/>
                  <a:cs typeface="Courier New"/>
                </a:rPr>
                <a:t>   </a:t>
              </a:r>
              <a:r>
                <a:rPr lang="en-US" sz="600" b="1" dirty="0" err="1" smtClean="0">
                  <a:latin typeface="Courier New"/>
                  <a:cs typeface="Courier New"/>
                </a:rPr>
                <a:t>cout</a:t>
              </a:r>
              <a:r>
                <a:rPr lang="en-US" sz="600" b="1" dirty="0" smtClean="0">
                  <a:latin typeface="Courier New"/>
                  <a:cs typeface="Courier New"/>
                </a:rPr>
                <a:t> &lt;&lt; "hello, world" &lt;&lt; </a:t>
              </a:r>
              <a:r>
                <a:rPr lang="en-US" sz="600" b="1" dirty="0" err="1" smtClean="0">
                  <a:latin typeface="Courier New"/>
                  <a:cs typeface="Courier New"/>
                </a:rPr>
                <a:t>endl</a:t>
              </a:r>
              <a:r>
                <a:rPr lang="en-US" sz="600" b="1" dirty="0" smtClean="0">
                  <a:latin typeface="Courier New"/>
                  <a:cs typeface="Courier New"/>
                </a:rPr>
                <a:t>;</a:t>
              </a:r>
            </a:p>
            <a:p>
              <a:pPr>
                <a:lnSpc>
                  <a:spcPct val="90000"/>
                </a:lnSpc>
              </a:pPr>
              <a:r>
                <a:rPr lang="en-US" sz="600" b="1" dirty="0" smtClean="0">
                  <a:latin typeface="Courier New"/>
                  <a:cs typeface="Courier New"/>
                </a:rPr>
                <a:t>   return 0;</a:t>
              </a:r>
            </a:p>
            <a:p>
              <a:pPr>
                <a:lnSpc>
                  <a:spcPct val="90000"/>
                </a:lnSpc>
              </a:pPr>
              <a:r>
                <a:rPr lang="en-US" sz="600" b="1" dirty="0" smtClean="0">
                  <a:latin typeface="Courier New"/>
                  <a:cs typeface="Courier New"/>
                </a:rPr>
                <a:t>}</a:t>
              </a:r>
            </a:p>
            <a:p>
              <a:pPr>
                <a:lnSpc>
                  <a:spcPct val="90000"/>
                </a:lnSpc>
              </a:pPr>
              <a:endParaRPr lang="en-US" sz="600" b="1" dirty="0">
                <a:latin typeface="Courier New"/>
                <a:cs typeface="Courier New"/>
              </a:endParaRPr>
            </a:p>
          </p:txBody>
        </p:sp>
      </p:grpSp>
      <p:sp>
        <p:nvSpPr>
          <p:cNvPr id="41" name="TextBox 40"/>
          <p:cNvSpPr txBox="1"/>
          <p:nvPr/>
        </p:nvSpPr>
        <p:spPr>
          <a:xfrm>
            <a:off x="457200" y="1143000"/>
            <a:ext cx="1721746" cy="307777"/>
          </a:xfrm>
          <a:prstGeom prst="rect">
            <a:avLst/>
          </a:prstGeom>
          <a:noFill/>
        </p:spPr>
        <p:txBody>
          <a:bodyPr wrap="square" rtlCol="0">
            <a:spAutoFit/>
          </a:bodyPr>
          <a:lstStyle/>
          <a:p>
            <a:pPr algn="ctr"/>
            <a:r>
              <a:rPr lang="en-US" sz="1400" i="1" dirty="0" smtClean="0"/>
              <a:t>source file</a:t>
            </a:r>
            <a:endParaRPr lang="en-US" sz="1400" i="1" dirty="0"/>
          </a:p>
        </p:txBody>
      </p:sp>
      <p:grpSp>
        <p:nvGrpSpPr>
          <p:cNvPr id="48" name="Group 47"/>
          <p:cNvGrpSpPr/>
          <p:nvPr/>
        </p:nvGrpSpPr>
        <p:grpSpPr>
          <a:xfrm>
            <a:off x="3706394" y="4035623"/>
            <a:ext cx="2381484" cy="2366894"/>
            <a:chOff x="3706394" y="4035623"/>
            <a:chExt cx="2381484" cy="2366894"/>
          </a:xfrm>
        </p:grpSpPr>
        <p:cxnSp>
          <p:nvCxnSpPr>
            <p:cNvPr id="40" name="Straight Arrow Connector 39"/>
            <p:cNvCxnSpPr/>
            <p:nvPr/>
          </p:nvCxnSpPr>
          <p:spPr bwMode="auto">
            <a:xfrm flipV="1">
              <a:off x="5017548" y="4208452"/>
              <a:ext cx="1070330" cy="836819"/>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18" name="Group 17"/>
            <p:cNvGrpSpPr/>
            <p:nvPr/>
          </p:nvGrpSpPr>
          <p:grpSpPr>
            <a:xfrm>
              <a:off x="3713415" y="4342463"/>
              <a:ext cx="1704820" cy="2060054"/>
              <a:chOff x="609600" y="1295400"/>
              <a:chExt cx="2362200" cy="1551054"/>
            </a:xfrm>
          </p:grpSpPr>
          <p:sp>
            <p:nvSpPr>
              <p:cNvPr id="19" name="Rectangle 18"/>
              <p:cNvSpPr/>
              <p:nvPr/>
            </p:nvSpPr>
            <p:spPr bwMode="auto">
              <a:xfrm>
                <a:off x="609600" y="1295401"/>
                <a:ext cx="2362200" cy="1551053"/>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srgbClr val="000000">
                    <a:alpha val="43000"/>
                  </a:srgb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charset="0"/>
                </a:endParaRPr>
              </a:p>
            </p:txBody>
          </p:sp>
          <p:sp>
            <p:nvSpPr>
              <p:cNvPr id="20" name="Rectangle 19"/>
              <p:cNvSpPr/>
              <p:nvPr/>
            </p:nvSpPr>
            <p:spPr>
              <a:xfrm>
                <a:off x="609600" y="1295400"/>
                <a:ext cx="2362200" cy="956809"/>
              </a:xfrm>
              <a:prstGeom prst="rect">
                <a:avLst/>
              </a:prstGeom>
            </p:spPr>
            <p:txBody>
              <a:bodyPr wrap="square">
                <a:spAutoFit/>
              </a:bodyPr>
              <a:lstStyle/>
              <a:p>
                <a:pPr>
                  <a:lnSpc>
                    <a:spcPct val="90000"/>
                  </a:lnSpc>
                </a:pPr>
                <a:r>
                  <a:rPr lang="en-US" sz="600" b="1" dirty="0" smtClean="0">
                    <a:solidFill>
                      <a:srgbClr val="000000"/>
                    </a:solidFill>
                    <a:latin typeface="Courier New"/>
                    <a:cs typeface="Courier New"/>
                  </a:rPr>
                  <a:t>110100110111001011101110001110011</a:t>
                </a:r>
              </a:p>
              <a:p>
                <a:pPr>
                  <a:lnSpc>
                    <a:spcPct val="90000"/>
                  </a:lnSpc>
                </a:pPr>
                <a:r>
                  <a:rPr lang="en-US" sz="600" b="1" dirty="0" smtClean="0">
                    <a:solidFill>
                      <a:srgbClr val="000000"/>
                    </a:solidFill>
                    <a:latin typeface="Courier New"/>
                    <a:cs typeface="Courier New"/>
                  </a:rPr>
                  <a:t>111000000100001110000001101111100</a:t>
                </a:r>
              </a:p>
              <a:p>
                <a:pPr>
                  <a:lnSpc>
                    <a:spcPct val="90000"/>
                  </a:lnSpc>
                </a:pPr>
                <a:r>
                  <a:rPr lang="en-US" sz="600" b="1" dirty="0" smtClean="0">
                    <a:solidFill>
                      <a:srgbClr val="000000"/>
                    </a:solidFill>
                    <a:latin typeface="Courier New"/>
                    <a:cs typeface="Courier New"/>
                  </a:rPr>
                  <a:t>100010101110100100010001100110111</a:t>
                </a:r>
              </a:p>
              <a:p>
                <a:pPr>
                  <a:lnSpc>
                    <a:spcPct val="90000"/>
                  </a:lnSpc>
                </a:pPr>
                <a:r>
                  <a:rPr lang="en-US" sz="600" b="1" dirty="0" smtClean="0">
                    <a:solidFill>
                      <a:srgbClr val="000000"/>
                    </a:solidFill>
                    <a:latin typeface="Courier New"/>
                    <a:cs typeface="Courier New"/>
                  </a:rPr>
                  <a:t>110001001010111010010110110001011</a:t>
                </a:r>
              </a:p>
              <a:p>
                <a:pPr>
                  <a:lnSpc>
                    <a:spcPct val="90000"/>
                  </a:lnSpc>
                </a:pPr>
                <a:r>
                  <a:rPr lang="en-US" sz="600" b="1" dirty="0" smtClean="0">
                    <a:solidFill>
                      <a:srgbClr val="000000"/>
                    </a:solidFill>
                    <a:latin typeface="Courier New"/>
                    <a:cs typeface="Courier New"/>
                  </a:rPr>
                  <a:t>101101111101110111111011001101101</a:t>
                </a:r>
              </a:p>
              <a:p>
                <a:pPr>
                  <a:lnSpc>
                    <a:spcPct val="90000"/>
                  </a:lnSpc>
                </a:pPr>
                <a:r>
                  <a:rPr lang="en-US" sz="600" b="1" dirty="0" smtClean="0">
                    <a:solidFill>
                      <a:srgbClr val="000000"/>
                    </a:solidFill>
                    <a:latin typeface="Courier New"/>
                    <a:cs typeface="Courier New"/>
                  </a:rPr>
                  <a:t>111001110001111111010001111100011</a:t>
                </a:r>
              </a:p>
              <a:p>
                <a:pPr>
                  <a:lnSpc>
                    <a:spcPct val="90000"/>
                  </a:lnSpc>
                </a:pPr>
                <a:r>
                  <a:rPr lang="en-US" sz="600" b="1" dirty="0" smtClean="0">
                    <a:solidFill>
                      <a:srgbClr val="000000"/>
                    </a:solidFill>
                    <a:latin typeface="Courier New"/>
                    <a:cs typeface="Courier New"/>
                  </a:rPr>
                  <a:t>111100111110101111011101000011110</a:t>
                </a:r>
              </a:p>
              <a:p>
                <a:pPr>
                  <a:lnSpc>
                    <a:spcPct val="90000"/>
                  </a:lnSpc>
                </a:pPr>
                <a:r>
                  <a:rPr lang="en-US" sz="600" b="1" dirty="0" smtClean="0">
                    <a:solidFill>
                      <a:srgbClr val="000000"/>
                    </a:solidFill>
                    <a:latin typeface="Courier New"/>
                    <a:cs typeface="Courier New"/>
                  </a:rPr>
                  <a:t>110111010000111111010100111001011</a:t>
                </a:r>
              </a:p>
              <a:p>
                <a:pPr>
                  <a:lnSpc>
                    <a:spcPct val="90000"/>
                  </a:lnSpc>
                </a:pPr>
                <a:r>
                  <a:rPr lang="en-US" sz="600" b="1" dirty="0" smtClean="0">
                    <a:solidFill>
                      <a:srgbClr val="000000"/>
                    </a:solidFill>
                    <a:latin typeface="Courier New"/>
                    <a:cs typeface="Courier New"/>
                  </a:rPr>
                  <a:t>101111011111010111011111101000101</a:t>
                </a:r>
              </a:p>
              <a:p>
                <a:pPr>
                  <a:lnSpc>
                    <a:spcPct val="90000"/>
                  </a:lnSpc>
                </a:pPr>
                <a:r>
                  <a:rPr lang="en-US" sz="600" b="1" dirty="0" smtClean="0">
                    <a:solidFill>
                      <a:srgbClr val="000000"/>
                    </a:solidFill>
                    <a:latin typeface="Courier New"/>
                    <a:cs typeface="Courier New"/>
                  </a:rPr>
                  <a:t>110111100110111010000111000111110</a:t>
                </a:r>
              </a:p>
              <a:p>
                <a:pPr>
                  <a:lnSpc>
                    <a:spcPct val="90000"/>
                  </a:lnSpc>
                </a:pPr>
                <a:r>
                  <a:rPr lang="en-US" sz="600" b="1" dirty="0" smtClean="0">
                    <a:solidFill>
                      <a:srgbClr val="000000"/>
                    </a:solidFill>
                    <a:latin typeface="Courier New"/>
                    <a:cs typeface="Courier New"/>
                  </a:rPr>
                  <a:t>101010000111100111001010001001101</a:t>
                </a:r>
              </a:p>
              <a:p>
                <a:pPr>
                  <a:lnSpc>
                    <a:spcPct val="90000"/>
                  </a:lnSpc>
                </a:pPr>
                <a:r>
                  <a:rPr lang="en-US" sz="600" b="1" dirty="0" smtClean="0">
                    <a:solidFill>
                      <a:srgbClr val="000000"/>
                    </a:solidFill>
                    <a:latin typeface="Courier New"/>
                    <a:cs typeface="Courier New"/>
                  </a:rPr>
                  <a:t>101101011101110111010111100010011</a:t>
                </a:r>
              </a:p>
              <a:p>
                <a:pPr>
                  <a:lnSpc>
                    <a:spcPct val="90000"/>
                  </a:lnSpc>
                </a:pPr>
                <a:r>
                  <a:rPr lang="en-US" sz="600" b="1" dirty="0" smtClean="0">
                    <a:solidFill>
                      <a:srgbClr val="000000"/>
                    </a:solidFill>
                    <a:latin typeface="Courier New"/>
                    <a:cs typeface="Courier New"/>
                  </a:rPr>
                  <a:t>111111111100111111001001110110110</a:t>
                </a:r>
              </a:p>
              <a:p>
                <a:pPr>
                  <a:lnSpc>
                    <a:spcPct val="90000"/>
                  </a:lnSpc>
                </a:pPr>
                <a:r>
                  <a:rPr lang="en-US" sz="600" b="1" dirty="0" smtClean="0">
                    <a:solidFill>
                      <a:srgbClr val="000000"/>
                    </a:solidFill>
                    <a:latin typeface="Courier New"/>
                    <a:cs typeface="Courier New"/>
                  </a:rPr>
                  <a:t>110101110011111100011010100100001</a:t>
                </a:r>
              </a:p>
            </p:txBody>
          </p:sp>
        </p:grpSp>
        <p:sp>
          <p:nvSpPr>
            <p:cNvPr id="44" name="TextBox 43"/>
            <p:cNvSpPr txBox="1"/>
            <p:nvPr/>
          </p:nvSpPr>
          <p:spPr>
            <a:xfrm>
              <a:off x="3706394" y="4035623"/>
              <a:ext cx="1721746" cy="307777"/>
            </a:xfrm>
            <a:prstGeom prst="rect">
              <a:avLst/>
            </a:prstGeom>
            <a:noFill/>
          </p:spPr>
          <p:txBody>
            <a:bodyPr wrap="square" rtlCol="0">
              <a:spAutoFit/>
            </a:bodyPr>
            <a:lstStyle/>
            <a:p>
              <a:pPr algn="ctr"/>
              <a:r>
                <a:rPr lang="en-US" sz="1400" i="1" dirty="0" smtClean="0"/>
                <a:t>library file</a:t>
              </a:r>
              <a:endParaRPr lang="en-US" sz="1400" i="1"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4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0656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grpSp>
        <p:nvGrpSpPr>
          <p:cNvPr id="24" name="Group 23"/>
          <p:cNvGrpSpPr/>
          <p:nvPr/>
        </p:nvGrpSpPr>
        <p:grpSpPr>
          <a:xfrm>
            <a:off x="373063" y="1100592"/>
            <a:ext cx="8440737" cy="5452608"/>
            <a:chOff x="373063" y="1100592"/>
            <a:chExt cx="8440737" cy="5452608"/>
          </a:xfrm>
        </p:grpSpPr>
        <p:sp>
          <p:nvSpPr>
            <p:cNvPr id="706563" name="Text Box 3"/>
            <p:cNvSpPr txBox="1">
              <a:spLocks noChangeArrowheads="1"/>
            </p:cNvSpPr>
            <p:nvPr/>
          </p:nvSpPr>
          <p:spPr bwMode="auto">
            <a:xfrm>
              <a:off x="373063" y="1100592"/>
              <a:ext cx="8440737" cy="5452608"/>
            </a:xfrm>
            <a:prstGeom prst="rect">
              <a:avLst/>
            </a:prstGeom>
            <a:noFill/>
            <a:ln w="9525">
              <a:noFill/>
              <a:miter lim="800000"/>
              <a:headEnd/>
              <a:tailEnd/>
            </a:ln>
            <a:effectLst/>
          </p:spPr>
          <p:txBody>
            <a:bodyPr wrap="square">
              <a:prstTxWarp prst="textNoShape">
                <a:avLst/>
              </a:prstTxWarp>
              <a:spAutoFit/>
            </a:bodyPr>
            <a:lstStyle/>
            <a:p>
              <a:r>
                <a:rPr lang="en-US" sz="1400" b="1" dirty="0" smtClean="0">
                  <a:solidFill>
                    <a:srgbClr val="0000FF"/>
                  </a:solidFill>
                  <a:latin typeface="Courier New" charset="0"/>
                </a:rPr>
                <a:t>/*</a:t>
              </a:r>
            </a:p>
            <a:p>
              <a:r>
                <a:rPr lang="en-US" sz="1400" b="1" dirty="0" smtClean="0">
                  <a:solidFill>
                    <a:srgbClr val="0000FF"/>
                  </a:solidFill>
                  <a:latin typeface="Courier New" charset="0"/>
                </a:rPr>
                <a:t> * File: </a:t>
              </a:r>
              <a:r>
                <a:rPr lang="en-US" sz="1400" b="1" dirty="0" err="1" smtClean="0">
                  <a:solidFill>
                    <a:srgbClr val="0000FF"/>
                  </a:solidFill>
                  <a:latin typeface="Courier New" charset="0"/>
                </a:rPr>
                <a:t>PowersOfTwo.cpp</a:t>
              </a:r>
              <a:endParaRPr lang="en-US" sz="1400" b="1" dirty="0" smtClean="0">
                <a:solidFill>
                  <a:srgbClr val="0000FF"/>
                </a:solidFill>
                <a:latin typeface="Courier New" charset="0"/>
              </a:endParaRPr>
            </a:p>
            <a:p>
              <a:r>
                <a:rPr lang="en-US" sz="1400" b="1" dirty="0" smtClean="0">
                  <a:solidFill>
                    <a:srgbClr val="0000FF"/>
                  </a:solidFill>
                  <a:latin typeface="Courier New" charset="0"/>
                </a:rPr>
                <a:t> * ---------------------</a:t>
              </a:r>
            </a:p>
            <a:p>
              <a:r>
                <a:rPr lang="en-US" sz="1400" b="1" dirty="0" smtClean="0">
                  <a:solidFill>
                    <a:srgbClr val="0000FF"/>
                  </a:solidFill>
                  <a:latin typeface="Courier New" charset="0"/>
                </a:rPr>
                <a:t> * This program generates a list of the powers of</a:t>
              </a:r>
            </a:p>
            <a:p>
              <a:r>
                <a:rPr lang="en-US" sz="1400" b="1" dirty="0" smtClean="0">
                  <a:solidFill>
                    <a:srgbClr val="0000FF"/>
                  </a:solidFill>
                  <a:latin typeface="Courier New" charset="0"/>
                </a:rPr>
                <a:t> * two up to an exponent limit entered by the user.</a:t>
              </a:r>
            </a:p>
            <a:p>
              <a:r>
                <a:rPr lang="en-US" sz="1400" b="1" dirty="0" smtClean="0">
                  <a:solidFill>
                    <a:srgbClr val="0000FF"/>
                  </a:solidFill>
                  <a:latin typeface="Courier New" charset="0"/>
                </a:rPr>
                <a:t> */</a:t>
              </a:r>
            </a:p>
            <a:p>
              <a:endParaRPr lang="en-US" sz="800" b="1" dirty="0" smtClean="0">
                <a:solidFill>
                  <a:srgbClr val="0000FF"/>
                </a:solidFill>
                <a:latin typeface="Courier New" charset="0"/>
              </a:endParaRPr>
            </a:p>
            <a:p>
              <a:r>
                <a:rPr lang="en-US" sz="1400" b="1" dirty="0" smtClean="0">
                  <a:solidFill>
                    <a:srgbClr val="000000"/>
                  </a:solidFill>
                  <a:latin typeface="Courier New" charset="0"/>
                </a:rPr>
                <a:t>#include &lt;</a:t>
              </a:r>
              <a:r>
                <a:rPr lang="en-US" sz="1400" b="1" dirty="0" err="1" smtClean="0">
                  <a:solidFill>
                    <a:srgbClr val="000000"/>
                  </a:solidFill>
                  <a:latin typeface="Courier New" charset="0"/>
                </a:rPr>
                <a:t>iostream</a:t>
              </a:r>
              <a:r>
                <a:rPr lang="en-US" sz="1400" b="1" dirty="0" smtClean="0">
                  <a:solidFill>
                    <a:srgbClr val="000000"/>
                  </a:solidFill>
                  <a:latin typeface="Courier New" charset="0"/>
                </a:rPr>
                <a:t>&gt;</a:t>
              </a:r>
            </a:p>
            <a:p>
              <a:r>
                <a:rPr lang="en-US" sz="1400" b="1" dirty="0" smtClean="0">
                  <a:solidFill>
                    <a:srgbClr val="000000"/>
                  </a:solidFill>
                  <a:latin typeface="Courier New" charset="0"/>
                </a:rPr>
                <a:t>using namespace std;</a:t>
              </a:r>
            </a:p>
            <a:p>
              <a:endParaRPr lang="en-US" sz="800" b="1" dirty="0" smtClean="0">
                <a:solidFill>
                  <a:srgbClr val="0000FF"/>
                </a:solidFill>
                <a:latin typeface="Courier New" charset="0"/>
              </a:endParaRPr>
            </a:p>
            <a:p>
              <a:r>
                <a:rPr lang="en-US" sz="1400" b="1" dirty="0" smtClean="0">
                  <a:solidFill>
                    <a:srgbClr val="0000FF"/>
                  </a:solidFill>
                  <a:latin typeface="Courier New" charset="0"/>
                </a:rPr>
                <a:t>/* Function prototypes */</a:t>
              </a:r>
            </a:p>
            <a:p>
              <a:endParaRPr lang="en-US" sz="800" b="1" dirty="0" smtClean="0">
                <a:solidFill>
                  <a:srgbClr val="0000FF"/>
                </a:solidFill>
                <a:latin typeface="Courier New" charset="0"/>
              </a:endParaRPr>
            </a:p>
            <a:p>
              <a:r>
                <a:rPr lang="en-US" sz="1400" b="1" dirty="0" err="1" smtClean="0">
                  <a:solidFill>
                    <a:srgbClr val="000000"/>
                  </a:solidFill>
                  <a:latin typeface="Courier New" charset="0"/>
                </a:rPr>
                <a:t>int</a:t>
              </a:r>
              <a:r>
                <a:rPr lang="en-US" sz="1400" b="1" dirty="0" smtClean="0">
                  <a:solidFill>
                    <a:srgbClr val="000000"/>
                  </a:solidFill>
                  <a:latin typeface="Courier New" charset="0"/>
                </a:rPr>
                <a:t> </a:t>
              </a:r>
              <a:r>
                <a:rPr lang="en-US" sz="1400" b="1" dirty="0" err="1" smtClean="0">
                  <a:solidFill>
                    <a:srgbClr val="000000"/>
                  </a:solidFill>
                  <a:latin typeface="Courier New" charset="0"/>
                </a:rPr>
                <a:t>raiseToPower(int</a:t>
              </a:r>
              <a:r>
                <a:rPr lang="en-US" sz="1400" b="1" dirty="0" smtClean="0">
                  <a:solidFill>
                    <a:srgbClr val="000000"/>
                  </a:solidFill>
                  <a:latin typeface="Courier New" charset="0"/>
                </a:rPr>
                <a:t> </a:t>
              </a:r>
              <a:r>
                <a:rPr lang="en-US" sz="1400" b="1" dirty="0" err="1" smtClean="0">
                  <a:solidFill>
                    <a:srgbClr val="000000"/>
                  </a:solidFill>
                  <a:latin typeface="Courier New" charset="0"/>
                </a:rPr>
                <a:t>n</a:t>
              </a:r>
              <a:r>
                <a:rPr lang="en-US" sz="1400" b="1" dirty="0" smtClean="0">
                  <a:solidFill>
                    <a:srgbClr val="000000"/>
                  </a:solidFill>
                  <a:latin typeface="Courier New" charset="0"/>
                </a:rPr>
                <a:t>, </a:t>
              </a:r>
              <a:r>
                <a:rPr lang="en-US" sz="1400" b="1" dirty="0" err="1" smtClean="0">
                  <a:solidFill>
                    <a:srgbClr val="000000"/>
                  </a:solidFill>
                  <a:latin typeface="Courier New" charset="0"/>
                </a:rPr>
                <a:t>int</a:t>
              </a:r>
              <a:r>
                <a:rPr lang="en-US" sz="1400" b="1" dirty="0" smtClean="0">
                  <a:solidFill>
                    <a:srgbClr val="000000"/>
                  </a:solidFill>
                  <a:latin typeface="Courier New" charset="0"/>
                </a:rPr>
                <a:t> </a:t>
              </a:r>
              <a:r>
                <a:rPr lang="en-US" sz="1400" b="1" dirty="0" err="1" smtClean="0">
                  <a:solidFill>
                    <a:srgbClr val="000000"/>
                  </a:solidFill>
                  <a:latin typeface="Courier New" charset="0"/>
                </a:rPr>
                <a:t>k</a:t>
              </a:r>
              <a:r>
                <a:rPr lang="en-US" sz="1400" b="1" dirty="0" smtClean="0">
                  <a:solidFill>
                    <a:srgbClr val="000000"/>
                  </a:solidFill>
                  <a:latin typeface="Courier New" charset="0"/>
                </a:rPr>
                <a:t>);</a:t>
              </a:r>
            </a:p>
            <a:p>
              <a:endParaRPr lang="en-US" sz="800" b="1" dirty="0" smtClean="0">
                <a:solidFill>
                  <a:srgbClr val="0000FF"/>
                </a:solidFill>
                <a:latin typeface="Courier New" charset="0"/>
              </a:endParaRPr>
            </a:p>
            <a:p>
              <a:r>
                <a:rPr lang="en-US" sz="1400" b="1" dirty="0" smtClean="0">
                  <a:solidFill>
                    <a:srgbClr val="0000FF"/>
                  </a:solidFill>
                  <a:latin typeface="Courier New" charset="0"/>
                </a:rPr>
                <a:t>/* Main program */</a:t>
              </a:r>
            </a:p>
            <a:p>
              <a:endParaRPr lang="en-US" sz="1050" b="1" dirty="0" smtClean="0">
                <a:solidFill>
                  <a:srgbClr val="0000FF"/>
                </a:solidFill>
                <a:latin typeface="Courier New" charset="0"/>
              </a:endParaRPr>
            </a:p>
            <a:p>
              <a:r>
                <a:rPr lang="en-US" sz="1400" b="1" dirty="0" err="1" smtClean="0">
                  <a:solidFill>
                    <a:srgbClr val="000000"/>
                  </a:solidFill>
                  <a:latin typeface="Courier New" charset="0"/>
                </a:rPr>
                <a:t>int</a:t>
              </a:r>
              <a:r>
                <a:rPr lang="en-US" sz="1400" b="1" dirty="0" smtClean="0">
                  <a:solidFill>
                    <a:srgbClr val="000000"/>
                  </a:solidFill>
                  <a:latin typeface="Courier New" charset="0"/>
                </a:rPr>
                <a:t> main() {</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int</a:t>
              </a:r>
              <a:r>
                <a:rPr lang="en-US" sz="1400" b="1" dirty="0" smtClean="0">
                  <a:solidFill>
                    <a:srgbClr val="000000"/>
                  </a:solidFill>
                  <a:latin typeface="Courier New" charset="0"/>
                </a:rPr>
                <a:t> limit;</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cout</a:t>
              </a:r>
              <a:r>
                <a:rPr lang="en-US" sz="1400" b="1" dirty="0" smtClean="0">
                  <a:solidFill>
                    <a:srgbClr val="000000"/>
                  </a:solidFill>
                  <a:latin typeface="Courier New" charset="0"/>
                </a:rPr>
                <a:t> &lt;&lt; "This program lists powers of two." &lt;&lt; </a:t>
              </a:r>
              <a:r>
                <a:rPr lang="en-US" sz="1400" b="1" dirty="0" err="1" smtClean="0">
                  <a:solidFill>
                    <a:srgbClr val="000000"/>
                  </a:solidFill>
                  <a:latin typeface="Courier New" charset="0"/>
                </a:rPr>
                <a:t>endl</a:t>
              </a:r>
              <a:r>
                <a:rPr lang="en-US" sz="1400" b="1" dirty="0" smtClean="0">
                  <a:solidFill>
                    <a:srgbClr val="000000"/>
                  </a:solidFill>
                  <a:latin typeface="Courier New" charset="0"/>
                </a:rPr>
                <a:t>;</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cout</a:t>
              </a:r>
              <a:r>
                <a:rPr lang="en-US" sz="1400" b="1" dirty="0" smtClean="0">
                  <a:solidFill>
                    <a:srgbClr val="000000"/>
                  </a:solidFill>
                  <a:latin typeface="Courier New" charset="0"/>
                </a:rPr>
                <a:t> &lt;&lt; "Enter exponent limit: ";</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cin</a:t>
              </a:r>
              <a:r>
                <a:rPr lang="en-US" sz="1400" b="1" dirty="0" smtClean="0">
                  <a:solidFill>
                    <a:srgbClr val="000000"/>
                  </a:solidFill>
                  <a:latin typeface="Courier New" charset="0"/>
                </a:rPr>
                <a:t> &gt;&gt; limit;</a:t>
              </a:r>
            </a:p>
            <a:p>
              <a:r>
                <a:rPr lang="en-US" sz="1400" b="1" dirty="0" smtClean="0">
                  <a:solidFill>
                    <a:srgbClr val="000000"/>
                  </a:solidFill>
                  <a:latin typeface="Courier New" charset="0"/>
                </a:rPr>
                <a:t>   for (</a:t>
              </a:r>
              <a:r>
                <a:rPr lang="en-US" sz="1400" b="1" dirty="0" err="1" smtClean="0">
                  <a:solidFill>
                    <a:srgbClr val="000000"/>
                  </a:solidFill>
                  <a:latin typeface="Courier New" charset="0"/>
                </a:rPr>
                <a:t>int</a:t>
              </a:r>
              <a:r>
                <a:rPr lang="en-US" sz="1400" b="1" dirty="0" smtClean="0">
                  <a:solidFill>
                    <a:srgbClr val="000000"/>
                  </a:solidFill>
                  <a:latin typeface="Courier New" charset="0"/>
                </a:rPr>
                <a:t> </a:t>
              </a:r>
              <a:r>
                <a:rPr lang="en-US" sz="1400" b="1" dirty="0" err="1" smtClean="0">
                  <a:solidFill>
                    <a:srgbClr val="000000"/>
                  </a:solidFill>
                  <a:latin typeface="Courier New" charset="0"/>
                </a:rPr>
                <a:t>i</a:t>
              </a:r>
              <a:r>
                <a:rPr lang="en-US" sz="1400" b="1" dirty="0" smtClean="0">
                  <a:solidFill>
                    <a:srgbClr val="000000"/>
                  </a:solidFill>
                  <a:latin typeface="Courier New" charset="0"/>
                </a:rPr>
                <a:t> = 0; </a:t>
              </a:r>
              <a:r>
                <a:rPr lang="en-US" sz="1400" b="1" dirty="0" err="1" smtClean="0">
                  <a:solidFill>
                    <a:srgbClr val="000000"/>
                  </a:solidFill>
                  <a:latin typeface="Courier New" charset="0"/>
                </a:rPr>
                <a:t>i</a:t>
              </a:r>
              <a:r>
                <a:rPr lang="en-US" sz="1400" b="1" dirty="0" smtClean="0">
                  <a:solidFill>
                    <a:srgbClr val="000000"/>
                  </a:solidFill>
                  <a:latin typeface="Courier New" charset="0"/>
                </a:rPr>
                <a:t> &lt;= limit; </a:t>
              </a:r>
              <a:r>
                <a:rPr lang="en-US" sz="1400" b="1" dirty="0" err="1" smtClean="0">
                  <a:solidFill>
                    <a:srgbClr val="000000"/>
                  </a:solidFill>
                  <a:latin typeface="Courier New" charset="0"/>
                </a:rPr>
                <a:t>i</a:t>
              </a:r>
              <a:r>
                <a:rPr lang="en-US" sz="1400" b="1" dirty="0" smtClean="0">
                  <a:solidFill>
                    <a:srgbClr val="000000"/>
                  </a:solidFill>
                  <a:latin typeface="Courier New" charset="0"/>
                </a:rPr>
                <a:t>++) {</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cout</a:t>
              </a:r>
              <a:r>
                <a:rPr lang="en-US" sz="1400" b="1" dirty="0" smtClean="0">
                  <a:solidFill>
                    <a:srgbClr val="000000"/>
                  </a:solidFill>
                  <a:latin typeface="Courier New" charset="0"/>
                </a:rPr>
                <a:t> &lt;&lt; "2 to the " &lt;&lt; </a:t>
              </a:r>
              <a:r>
                <a:rPr lang="en-US" sz="1400" b="1" dirty="0" err="1" smtClean="0">
                  <a:solidFill>
                    <a:srgbClr val="000000"/>
                  </a:solidFill>
                  <a:latin typeface="Courier New" charset="0"/>
                </a:rPr>
                <a:t>i</a:t>
              </a:r>
              <a:r>
                <a:rPr lang="en-US" sz="1400" b="1" dirty="0" smtClean="0">
                  <a:solidFill>
                    <a:srgbClr val="000000"/>
                  </a:solidFill>
                  <a:latin typeface="Courier New" charset="0"/>
                </a:rPr>
                <a:t> &lt;&lt; " = "</a:t>
              </a:r>
            </a:p>
            <a:p>
              <a:r>
                <a:rPr lang="en-US" sz="1400" b="1" dirty="0" smtClean="0">
                  <a:solidFill>
                    <a:srgbClr val="000000"/>
                  </a:solidFill>
                  <a:latin typeface="Courier New" charset="0"/>
                </a:rPr>
                <a:t>           &lt;&lt; raiseToPower(2, </a:t>
              </a:r>
              <a:r>
                <a:rPr lang="en-US" sz="1400" b="1" dirty="0" err="1" smtClean="0">
                  <a:solidFill>
                    <a:srgbClr val="000000"/>
                  </a:solidFill>
                  <a:latin typeface="Courier New" charset="0"/>
                </a:rPr>
                <a:t>i</a:t>
              </a:r>
              <a:r>
                <a:rPr lang="en-US" sz="1400" b="1" dirty="0" smtClean="0">
                  <a:solidFill>
                    <a:srgbClr val="000000"/>
                  </a:solidFill>
                  <a:latin typeface="Courier New" charset="0"/>
                </a:rPr>
                <a:t>) &lt;&lt; </a:t>
              </a:r>
              <a:r>
                <a:rPr lang="en-US" sz="1400" b="1" dirty="0" err="1" smtClean="0">
                  <a:solidFill>
                    <a:srgbClr val="000000"/>
                  </a:solidFill>
                  <a:latin typeface="Courier New" charset="0"/>
                </a:rPr>
                <a:t>endl</a:t>
              </a:r>
              <a:r>
                <a:rPr lang="en-US" sz="1400" b="1" dirty="0" smtClean="0">
                  <a:solidFill>
                    <a:srgbClr val="000000"/>
                  </a:solidFill>
                  <a:latin typeface="Courier New" charset="0"/>
                </a:rPr>
                <a:t>;</a:t>
              </a:r>
            </a:p>
            <a:p>
              <a:r>
                <a:rPr lang="en-US" sz="1400" b="1" dirty="0" smtClean="0">
                  <a:solidFill>
                    <a:srgbClr val="000000"/>
                  </a:solidFill>
                  <a:latin typeface="Courier New" charset="0"/>
                </a:rPr>
                <a:t>   }</a:t>
              </a:r>
            </a:p>
            <a:p>
              <a:r>
                <a:rPr lang="en-US" sz="1400" b="1" dirty="0" smtClean="0">
                  <a:solidFill>
                    <a:srgbClr val="000000"/>
                  </a:solidFill>
                  <a:latin typeface="Courier New" charset="0"/>
                </a:rPr>
                <a:t>   return 0;</a:t>
              </a:r>
            </a:p>
            <a:p>
              <a:r>
                <a:rPr lang="en-US" sz="1400" b="1" dirty="0" smtClean="0">
                  <a:solidFill>
                    <a:srgbClr val="000000"/>
                  </a:solidFill>
                  <a:latin typeface="Courier New" charset="0"/>
                </a:rPr>
                <a:t>}</a:t>
              </a:r>
            </a:p>
          </p:txBody>
        </p:sp>
        <p:sp>
          <p:nvSpPr>
            <p:cNvPr id="12" name="TextBox 11"/>
            <p:cNvSpPr txBox="1"/>
            <p:nvPr/>
          </p:nvSpPr>
          <p:spPr>
            <a:xfrm>
              <a:off x="6672802" y="1600200"/>
              <a:ext cx="1817148" cy="338554"/>
            </a:xfrm>
            <a:prstGeom prst="rect">
              <a:avLst/>
            </a:prstGeom>
            <a:noFill/>
          </p:spPr>
          <p:txBody>
            <a:bodyPr wrap="square" rtlCol="0">
              <a:spAutoFit/>
            </a:bodyPr>
            <a:lstStyle/>
            <a:p>
              <a:r>
                <a:rPr lang="en-US" sz="1600" i="1" dirty="0" smtClean="0">
                  <a:solidFill>
                    <a:srgbClr val="0000FF"/>
                  </a:solidFill>
                </a:rPr>
                <a:t>program comment</a:t>
              </a:r>
              <a:endParaRPr lang="en-US" sz="1600" i="1" dirty="0">
                <a:solidFill>
                  <a:srgbClr val="0000FF"/>
                </a:solidFill>
              </a:endParaRPr>
            </a:p>
          </p:txBody>
        </p:sp>
        <p:pic>
          <p:nvPicPr>
            <p:cNvPr id="13" name="Picture 12" descr="HelloWorldBrace1.png"/>
            <p:cNvPicPr>
              <a:picLocks noChangeAspect="1"/>
            </p:cNvPicPr>
            <p:nvPr/>
          </p:nvPicPr>
          <p:blipFill>
            <a:blip r:embed="rId3"/>
            <a:stretch>
              <a:fillRect/>
            </a:stretch>
          </p:blipFill>
          <p:spPr>
            <a:xfrm>
              <a:off x="6521451" y="1195898"/>
              <a:ext cx="184150" cy="1242502"/>
            </a:xfrm>
            <a:prstGeom prst="rect">
              <a:avLst/>
            </a:prstGeom>
          </p:spPr>
        </p:pic>
        <p:sp>
          <p:nvSpPr>
            <p:cNvPr id="15" name="TextBox 14"/>
            <p:cNvSpPr txBox="1"/>
            <p:nvPr/>
          </p:nvSpPr>
          <p:spPr>
            <a:xfrm>
              <a:off x="6672802" y="2545662"/>
              <a:ext cx="1676400" cy="338554"/>
            </a:xfrm>
            <a:prstGeom prst="rect">
              <a:avLst/>
            </a:prstGeom>
            <a:noFill/>
          </p:spPr>
          <p:txBody>
            <a:bodyPr wrap="square" rtlCol="0">
              <a:spAutoFit/>
            </a:bodyPr>
            <a:lstStyle/>
            <a:p>
              <a:r>
                <a:rPr lang="en-US" sz="1600" i="1" dirty="0" smtClean="0">
                  <a:solidFill>
                    <a:srgbClr val="0000FF"/>
                  </a:solidFill>
                </a:rPr>
                <a:t>library inclusions</a:t>
              </a:r>
              <a:endParaRPr lang="en-US" sz="1600" i="1" dirty="0">
                <a:solidFill>
                  <a:srgbClr val="0000FF"/>
                </a:solidFill>
              </a:endParaRPr>
            </a:p>
          </p:txBody>
        </p:sp>
        <p:pic>
          <p:nvPicPr>
            <p:cNvPr id="16" name="Picture 15" descr="HelloWorldBrace2.png"/>
            <p:cNvPicPr>
              <a:picLocks noChangeAspect="1"/>
            </p:cNvPicPr>
            <p:nvPr/>
          </p:nvPicPr>
          <p:blipFill>
            <a:blip r:embed="rId4"/>
            <a:stretch>
              <a:fillRect/>
            </a:stretch>
          </p:blipFill>
          <p:spPr>
            <a:xfrm>
              <a:off x="6524170" y="2498875"/>
              <a:ext cx="136886" cy="457200"/>
            </a:xfrm>
            <a:prstGeom prst="rect">
              <a:avLst/>
            </a:prstGeom>
          </p:spPr>
        </p:pic>
        <p:sp>
          <p:nvSpPr>
            <p:cNvPr id="18" name="TextBox 17"/>
            <p:cNvSpPr txBox="1"/>
            <p:nvPr/>
          </p:nvSpPr>
          <p:spPr>
            <a:xfrm>
              <a:off x="6672802" y="3383862"/>
              <a:ext cx="1676400" cy="338554"/>
            </a:xfrm>
            <a:prstGeom prst="rect">
              <a:avLst/>
            </a:prstGeom>
            <a:noFill/>
          </p:spPr>
          <p:txBody>
            <a:bodyPr wrap="square" rtlCol="0">
              <a:spAutoFit/>
            </a:bodyPr>
            <a:lstStyle/>
            <a:p>
              <a:r>
                <a:rPr lang="en-US" sz="1600" i="1" dirty="0" smtClean="0">
                  <a:solidFill>
                    <a:srgbClr val="0000FF"/>
                  </a:solidFill>
                </a:rPr>
                <a:t>function prototype</a:t>
              </a:r>
              <a:endParaRPr lang="en-US" sz="1600" i="1" dirty="0">
                <a:solidFill>
                  <a:srgbClr val="0000FF"/>
                </a:solidFill>
              </a:endParaRPr>
            </a:p>
          </p:txBody>
        </p:sp>
        <p:pic>
          <p:nvPicPr>
            <p:cNvPr id="19" name="Picture 18" descr="HelloWorldBrace2.png"/>
            <p:cNvPicPr>
              <a:picLocks noChangeAspect="1"/>
            </p:cNvPicPr>
            <p:nvPr/>
          </p:nvPicPr>
          <p:blipFill>
            <a:blip r:embed="rId4"/>
            <a:stretch>
              <a:fillRect/>
            </a:stretch>
          </p:blipFill>
          <p:spPr>
            <a:xfrm>
              <a:off x="6524170" y="3361265"/>
              <a:ext cx="136886" cy="457200"/>
            </a:xfrm>
            <a:prstGeom prst="rect">
              <a:avLst/>
            </a:prstGeom>
          </p:spPr>
        </p:pic>
        <p:sp>
          <p:nvSpPr>
            <p:cNvPr id="21" name="TextBox 20"/>
            <p:cNvSpPr txBox="1"/>
            <p:nvPr/>
          </p:nvSpPr>
          <p:spPr>
            <a:xfrm>
              <a:off x="6672802" y="5059551"/>
              <a:ext cx="1447800" cy="338554"/>
            </a:xfrm>
            <a:prstGeom prst="rect">
              <a:avLst/>
            </a:prstGeom>
            <a:noFill/>
          </p:spPr>
          <p:txBody>
            <a:bodyPr wrap="square" rtlCol="0">
              <a:spAutoFit/>
            </a:bodyPr>
            <a:lstStyle/>
            <a:p>
              <a:r>
                <a:rPr lang="en-US" sz="1600" i="1" dirty="0" smtClean="0">
                  <a:solidFill>
                    <a:srgbClr val="0000FF"/>
                  </a:solidFill>
                </a:rPr>
                <a:t>main program</a:t>
              </a:r>
              <a:endParaRPr lang="en-US" sz="1600" i="1" dirty="0">
                <a:solidFill>
                  <a:srgbClr val="0000FF"/>
                </a:solidFill>
              </a:endParaRPr>
            </a:p>
          </p:txBody>
        </p:sp>
        <p:pic>
          <p:nvPicPr>
            <p:cNvPr id="22" name="Picture 21" descr="HelloWorldBrace1.png"/>
            <p:cNvPicPr>
              <a:picLocks/>
            </p:cNvPicPr>
            <p:nvPr/>
          </p:nvPicPr>
          <p:blipFill>
            <a:blip r:embed="rId3"/>
            <a:stretch>
              <a:fillRect/>
            </a:stretch>
          </p:blipFill>
          <p:spPr>
            <a:xfrm>
              <a:off x="6560259" y="4103854"/>
              <a:ext cx="201168" cy="2331720"/>
            </a:xfrm>
            <a:prstGeom prst="rect">
              <a:avLst/>
            </a:prstGeom>
          </p:spPr>
        </p:pic>
      </p:grpSp>
      <p:sp>
        <p:nvSpPr>
          <p:cNvPr id="70656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06569"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The Structure of a C++ Program</a:t>
            </a:r>
            <a:endParaRPr lang="en-US" sz="4000" dirty="0">
              <a:solidFill>
                <a:srgbClr val="FF0000"/>
              </a:solidFill>
            </a:endParaRPr>
          </a:p>
        </p:txBody>
      </p:sp>
      <p:sp>
        <p:nvSpPr>
          <p:cNvPr id="70657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25" name="Text Box 6"/>
          <p:cNvSpPr txBox="1">
            <a:spLocks noChangeArrowheads="1"/>
          </p:cNvSpPr>
          <p:nvPr/>
        </p:nvSpPr>
        <p:spPr bwMode="auto">
          <a:xfrm>
            <a:off x="373297" y="1098548"/>
            <a:ext cx="8464145" cy="3108544"/>
          </a:xfrm>
          <a:prstGeom prst="rect">
            <a:avLst/>
          </a:prstGeom>
          <a:noFill/>
          <a:ln w="9525">
            <a:noFill/>
            <a:miter lim="800000"/>
            <a:headEnd/>
            <a:tailEnd/>
          </a:ln>
          <a:effectLst/>
        </p:spPr>
        <p:txBody>
          <a:bodyPr wrap="square">
            <a:prstTxWarp prst="textNoShape">
              <a:avLst/>
            </a:prstTxWarp>
            <a:spAutoFit/>
          </a:bodyPr>
          <a:lstStyle/>
          <a:p>
            <a:r>
              <a:rPr lang="en-US" sz="1400" b="1" dirty="0" smtClean="0">
                <a:solidFill>
                  <a:srgbClr val="0000FF"/>
                </a:solidFill>
                <a:latin typeface="Courier New" charset="0"/>
              </a:rPr>
              <a:t>/*</a:t>
            </a:r>
          </a:p>
          <a:p>
            <a:r>
              <a:rPr lang="en-US" sz="1400" b="1" dirty="0" smtClean="0">
                <a:solidFill>
                  <a:srgbClr val="0000FF"/>
                </a:solidFill>
                <a:latin typeface="Courier New" charset="0"/>
              </a:rPr>
              <a:t> * Function: </a:t>
            </a:r>
            <a:r>
              <a:rPr lang="en-US" sz="1400" b="1" dirty="0" err="1" smtClean="0">
                <a:solidFill>
                  <a:srgbClr val="0000FF"/>
                </a:solidFill>
                <a:latin typeface="Courier New" charset="0"/>
              </a:rPr>
              <a:t>raiseToPower</a:t>
            </a:r>
            <a:endParaRPr lang="en-US" sz="1400" b="1" dirty="0" smtClean="0">
              <a:solidFill>
                <a:srgbClr val="0000FF"/>
              </a:solidFill>
              <a:latin typeface="Courier New" charset="0"/>
            </a:endParaRPr>
          </a:p>
          <a:p>
            <a:r>
              <a:rPr lang="en-US" sz="1400" b="1" dirty="0" smtClean="0">
                <a:solidFill>
                  <a:srgbClr val="0000FF"/>
                </a:solidFill>
                <a:latin typeface="Courier New" charset="0"/>
              </a:rPr>
              <a:t> * Usage: </a:t>
            </a:r>
            <a:r>
              <a:rPr lang="en-US" sz="1400" b="1" dirty="0" err="1" smtClean="0">
                <a:solidFill>
                  <a:srgbClr val="0000FF"/>
                </a:solidFill>
                <a:latin typeface="Courier New" charset="0"/>
              </a:rPr>
              <a:t>int</a:t>
            </a:r>
            <a:r>
              <a:rPr lang="en-US" sz="1400" b="1" dirty="0" smtClean="0">
                <a:solidFill>
                  <a:srgbClr val="0000FF"/>
                </a:solidFill>
                <a:latin typeface="Courier New" charset="0"/>
              </a:rPr>
              <a:t> </a:t>
            </a:r>
            <a:r>
              <a:rPr lang="en-US" sz="1400" b="1" dirty="0" err="1" smtClean="0">
                <a:solidFill>
                  <a:srgbClr val="0000FF"/>
                </a:solidFill>
                <a:latin typeface="Courier New" charset="0"/>
              </a:rPr>
              <a:t>p</a:t>
            </a:r>
            <a:r>
              <a:rPr lang="en-US" sz="1400" b="1" dirty="0" smtClean="0">
                <a:solidFill>
                  <a:srgbClr val="0000FF"/>
                </a:solidFill>
                <a:latin typeface="Courier New" charset="0"/>
              </a:rPr>
              <a:t> = </a:t>
            </a:r>
            <a:r>
              <a:rPr lang="en-US" sz="1400" b="1" dirty="0" err="1" smtClean="0">
                <a:solidFill>
                  <a:srgbClr val="0000FF"/>
                </a:solidFill>
                <a:latin typeface="Courier New" charset="0"/>
              </a:rPr>
              <a:t>raiseToPower(n</a:t>
            </a:r>
            <a:r>
              <a:rPr lang="en-US" sz="1400" b="1" dirty="0" smtClean="0">
                <a:solidFill>
                  <a:srgbClr val="0000FF"/>
                </a:solidFill>
                <a:latin typeface="Courier New" charset="0"/>
              </a:rPr>
              <a:t>, </a:t>
            </a:r>
            <a:r>
              <a:rPr lang="en-US" sz="1400" b="1" dirty="0" err="1" smtClean="0">
                <a:solidFill>
                  <a:srgbClr val="0000FF"/>
                </a:solidFill>
                <a:latin typeface="Courier New" charset="0"/>
              </a:rPr>
              <a:t>k</a:t>
            </a:r>
            <a:r>
              <a:rPr lang="en-US" sz="1400" b="1" dirty="0" smtClean="0">
                <a:solidFill>
                  <a:srgbClr val="0000FF"/>
                </a:solidFill>
                <a:latin typeface="Courier New" charset="0"/>
              </a:rPr>
              <a:t>);</a:t>
            </a:r>
          </a:p>
          <a:p>
            <a:r>
              <a:rPr lang="en-US" sz="1400" b="1" dirty="0" smtClean="0">
                <a:solidFill>
                  <a:srgbClr val="0000FF"/>
                </a:solidFill>
                <a:latin typeface="Courier New" charset="0"/>
              </a:rPr>
              <a:t> * ----------------------------------</a:t>
            </a:r>
          </a:p>
          <a:p>
            <a:r>
              <a:rPr lang="en-US" sz="1400" b="1" dirty="0" smtClean="0">
                <a:solidFill>
                  <a:srgbClr val="0000FF"/>
                </a:solidFill>
                <a:latin typeface="Courier New" charset="0"/>
              </a:rPr>
              <a:t> * Returns the integer </a:t>
            </a:r>
            <a:r>
              <a:rPr lang="en-US" sz="1400" b="1" dirty="0" err="1" smtClean="0">
                <a:solidFill>
                  <a:srgbClr val="0000FF"/>
                </a:solidFill>
                <a:latin typeface="Courier New" charset="0"/>
              </a:rPr>
              <a:t>n</a:t>
            </a:r>
            <a:r>
              <a:rPr lang="en-US" sz="1400" b="1" dirty="0" smtClean="0">
                <a:solidFill>
                  <a:srgbClr val="0000FF"/>
                </a:solidFill>
                <a:latin typeface="Courier New" charset="0"/>
              </a:rPr>
              <a:t> raised to the </a:t>
            </a:r>
            <a:r>
              <a:rPr lang="en-US" sz="1400" b="1" dirty="0" err="1" smtClean="0">
                <a:solidFill>
                  <a:srgbClr val="0000FF"/>
                </a:solidFill>
                <a:latin typeface="Courier New" charset="0"/>
              </a:rPr>
              <a:t>kth</a:t>
            </a:r>
            <a:r>
              <a:rPr lang="en-US" sz="1400" b="1" dirty="0" smtClean="0">
                <a:solidFill>
                  <a:srgbClr val="0000FF"/>
                </a:solidFill>
                <a:latin typeface="Courier New" charset="0"/>
              </a:rPr>
              <a:t> power.</a:t>
            </a:r>
          </a:p>
          <a:p>
            <a:r>
              <a:rPr lang="en-US" sz="1400" b="1" dirty="0" smtClean="0">
                <a:solidFill>
                  <a:srgbClr val="0000FF"/>
                </a:solidFill>
                <a:latin typeface="Courier New" charset="0"/>
              </a:rPr>
              <a:t> */</a:t>
            </a:r>
          </a:p>
          <a:p>
            <a:endParaRPr lang="en-US" sz="1400" b="1" dirty="0" smtClean="0">
              <a:solidFill>
                <a:srgbClr val="000000"/>
              </a:solidFill>
              <a:latin typeface="Courier New" charset="0"/>
            </a:endParaRPr>
          </a:p>
          <a:p>
            <a:r>
              <a:rPr lang="en-US" sz="1400" b="1" dirty="0" err="1" smtClean="0">
                <a:solidFill>
                  <a:srgbClr val="000000"/>
                </a:solidFill>
                <a:latin typeface="Courier New" charset="0"/>
              </a:rPr>
              <a:t>int</a:t>
            </a:r>
            <a:r>
              <a:rPr lang="en-US" sz="1400" b="1" dirty="0" smtClean="0">
                <a:solidFill>
                  <a:srgbClr val="000000"/>
                </a:solidFill>
                <a:latin typeface="Courier New" charset="0"/>
              </a:rPr>
              <a:t> </a:t>
            </a:r>
            <a:r>
              <a:rPr lang="en-US" sz="1400" b="1" dirty="0" err="1" smtClean="0">
                <a:solidFill>
                  <a:srgbClr val="000000"/>
                </a:solidFill>
                <a:latin typeface="Courier New" charset="0"/>
              </a:rPr>
              <a:t>raiseToPower(int</a:t>
            </a:r>
            <a:r>
              <a:rPr lang="en-US" sz="1400" b="1" dirty="0" smtClean="0">
                <a:solidFill>
                  <a:srgbClr val="000000"/>
                </a:solidFill>
                <a:latin typeface="Courier New" charset="0"/>
              </a:rPr>
              <a:t> </a:t>
            </a:r>
            <a:r>
              <a:rPr lang="en-US" sz="1400" b="1" dirty="0" err="1" smtClean="0">
                <a:solidFill>
                  <a:srgbClr val="000000"/>
                </a:solidFill>
                <a:latin typeface="Courier New" charset="0"/>
              </a:rPr>
              <a:t>n</a:t>
            </a:r>
            <a:r>
              <a:rPr lang="en-US" sz="1400" b="1" dirty="0" smtClean="0">
                <a:solidFill>
                  <a:srgbClr val="000000"/>
                </a:solidFill>
                <a:latin typeface="Courier New" charset="0"/>
              </a:rPr>
              <a:t>, </a:t>
            </a:r>
            <a:r>
              <a:rPr lang="en-US" sz="1400" b="1" dirty="0" err="1" smtClean="0">
                <a:solidFill>
                  <a:srgbClr val="000000"/>
                </a:solidFill>
                <a:latin typeface="Courier New" charset="0"/>
              </a:rPr>
              <a:t>int</a:t>
            </a:r>
            <a:r>
              <a:rPr lang="en-US" sz="1400" b="1" dirty="0" smtClean="0">
                <a:solidFill>
                  <a:srgbClr val="000000"/>
                </a:solidFill>
                <a:latin typeface="Courier New" charset="0"/>
              </a:rPr>
              <a:t> </a:t>
            </a:r>
            <a:r>
              <a:rPr lang="en-US" sz="1400" b="1" dirty="0" err="1" smtClean="0">
                <a:solidFill>
                  <a:srgbClr val="000000"/>
                </a:solidFill>
                <a:latin typeface="Courier New" charset="0"/>
              </a:rPr>
              <a:t>k</a:t>
            </a:r>
            <a:r>
              <a:rPr lang="en-US" sz="1400" b="1" dirty="0" smtClean="0">
                <a:solidFill>
                  <a:srgbClr val="000000"/>
                </a:solidFill>
                <a:latin typeface="Courier New" charset="0"/>
              </a:rPr>
              <a:t>) {</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int</a:t>
            </a:r>
            <a:r>
              <a:rPr lang="en-US" sz="1400" b="1" dirty="0" smtClean="0">
                <a:solidFill>
                  <a:srgbClr val="000000"/>
                </a:solidFill>
                <a:latin typeface="Courier New" charset="0"/>
              </a:rPr>
              <a:t> result = 1;</a:t>
            </a:r>
          </a:p>
          <a:p>
            <a:r>
              <a:rPr lang="en-US" sz="1400" b="1" dirty="0" smtClean="0">
                <a:solidFill>
                  <a:srgbClr val="000000"/>
                </a:solidFill>
                <a:latin typeface="Courier New" charset="0"/>
              </a:rPr>
              <a:t>   for (</a:t>
            </a:r>
            <a:r>
              <a:rPr lang="en-US" sz="1400" b="1" dirty="0" err="1" smtClean="0">
                <a:solidFill>
                  <a:srgbClr val="000000"/>
                </a:solidFill>
                <a:latin typeface="Courier New" charset="0"/>
              </a:rPr>
              <a:t>int</a:t>
            </a:r>
            <a:r>
              <a:rPr lang="en-US" sz="1400" b="1" dirty="0" smtClean="0">
                <a:solidFill>
                  <a:srgbClr val="000000"/>
                </a:solidFill>
                <a:latin typeface="Courier New" charset="0"/>
              </a:rPr>
              <a:t> </a:t>
            </a:r>
            <a:r>
              <a:rPr lang="en-US" sz="1400" b="1" dirty="0" err="1" smtClean="0">
                <a:solidFill>
                  <a:srgbClr val="000000"/>
                </a:solidFill>
                <a:latin typeface="Courier New" charset="0"/>
              </a:rPr>
              <a:t>i</a:t>
            </a:r>
            <a:r>
              <a:rPr lang="en-US" sz="1400" b="1" dirty="0" smtClean="0">
                <a:solidFill>
                  <a:srgbClr val="000000"/>
                </a:solidFill>
                <a:latin typeface="Courier New" charset="0"/>
              </a:rPr>
              <a:t> = 0; </a:t>
            </a:r>
            <a:r>
              <a:rPr lang="en-US" sz="1400" b="1" dirty="0" err="1" smtClean="0">
                <a:solidFill>
                  <a:srgbClr val="000000"/>
                </a:solidFill>
                <a:latin typeface="Courier New" charset="0"/>
              </a:rPr>
              <a:t>i</a:t>
            </a:r>
            <a:r>
              <a:rPr lang="en-US" sz="1400" b="1" dirty="0" smtClean="0">
                <a:solidFill>
                  <a:srgbClr val="000000"/>
                </a:solidFill>
                <a:latin typeface="Courier New" charset="0"/>
              </a:rPr>
              <a:t> &lt; </a:t>
            </a:r>
            <a:r>
              <a:rPr lang="en-US" sz="1400" b="1" dirty="0" err="1" smtClean="0">
                <a:solidFill>
                  <a:srgbClr val="000000"/>
                </a:solidFill>
                <a:latin typeface="Courier New" charset="0"/>
              </a:rPr>
              <a:t>k</a:t>
            </a:r>
            <a:r>
              <a:rPr lang="en-US" sz="1400" b="1" dirty="0" smtClean="0">
                <a:solidFill>
                  <a:srgbClr val="000000"/>
                </a:solidFill>
                <a:latin typeface="Courier New" charset="0"/>
              </a:rPr>
              <a:t>; </a:t>
            </a:r>
            <a:r>
              <a:rPr lang="en-US" sz="1400" b="1" dirty="0" err="1" smtClean="0">
                <a:solidFill>
                  <a:srgbClr val="000000"/>
                </a:solidFill>
                <a:latin typeface="Courier New" charset="0"/>
              </a:rPr>
              <a:t>i</a:t>
            </a:r>
            <a:r>
              <a:rPr lang="en-US" sz="1400" b="1" dirty="0" smtClean="0">
                <a:solidFill>
                  <a:srgbClr val="000000"/>
                </a:solidFill>
                <a:latin typeface="Courier New" charset="0"/>
              </a:rPr>
              <a:t>++) {</a:t>
            </a:r>
          </a:p>
          <a:p>
            <a:r>
              <a:rPr lang="en-US" sz="1400" b="1" dirty="0" smtClean="0">
                <a:solidFill>
                  <a:srgbClr val="000000"/>
                </a:solidFill>
                <a:latin typeface="Courier New" charset="0"/>
              </a:rPr>
              <a:t>      result *= </a:t>
            </a:r>
            <a:r>
              <a:rPr lang="en-US" sz="1400" b="1" dirty="0" err="1" smtClean="0">
                <a:solidFill>
                  <a:srgbClr val="000000"/>
                </a:solidFill>
                <a:latin typeface="Courier New" charset="0"/>
              </a:rPr>
              <a:t>n</a:t>
            </a:r>
            <a:r>
              <a:rPr lang="en-US" sz="1400" b="1" dirty="0" smtClean="0">
                <a:solidFill>
                  <a:srgbClr val="000000"/>
                </a:solidFill>
                <a:latin typeface="Courier New" charset="0"/>
              </a:rPr>
              <a:t>;</a:t>
            </a:r>
          </a:p>
          <a:p>
            <a:r>
              <a:rPr lang="en-US" sz="1400" b="1" dirty="0" smtClean="0">
                <a:solidFill>
                  <a:srgbClr val="000000"/>
                </a:solidFill>
                <a:latin typeface="Courier New" charset="0"/>
              </a:rPr>
              <a:t>   }</a:t>
            </a:r>
          </a:p>
          <a:p>
            <a:r>
              <a:rPr lang="en-US" sz="1400" b="1" dirty="0" smtClean="0">
                <a:solidFill>
                  <a:srgbClr val="000000"/>
                </a:solidFill>
                <a:latin typeface="Courier New" charset="0"/>
              </a:rPr>
              <a:t>   return result;</a:t>
            </a:r>
          </a:p>
          <a:p>
            <a:r>
              <a:rPr lang="en-US" sz="1400" b="1" dirty="0" smtClean="0">
                <a:solidFill>
                  <a:srgbClr val="000000"/>
                </a:solidFill>
                <a:latin typeface="Courier New" charset="0"/>
              </a:rPr>
              <a:t>}</a:t>
            </a:r>
          </a:p>
        </p:txBody>
      </p:sp>
      <p:grpSp>
        <p:nvGrpSpPr>
          <p:cNvPr id="43" name="Group 42"/>
          <p:cNvGrpSpPr/>
          <p:nvPr/>
        </p:nvGrpSpPr>
        <p:grpSpPr>
          <a:xfrm>
            <a:off x="6516616" y="1195010"/>
            <a:ext cx="1980594" cy="1242502"/>
            <a:chOff x="6516616" y="1195010"/>
            <a:chExt cx="1980594" cy="1242502"/>
          </a:xfrm>
        </p:grpSpPr>
        <p:sp>
          <p:nvSpPr>
            <p:cNvPr id="39" name="TextBox 38"/>
            <p:cNvSpPr txBox="1"/>
            <p:nvPr/>
          </p:nvSpPr>
          <p:spPr>
            <a:xfrm>
              <a:off x="6680062" y="1611407"/>
              <a:ext cx="1817148" cy="338554"/>
            </a:xfrm>
            <a:prstGeom prst="rect">
              <a:avLst/>
            </a:prstGeom>
            <a:noFill/>
          </p:spPr>
          <p:txBody>
            <a:bodyPr wrap="square" rtlCol="0">
              <a:spAutoFit/>
            </a:bodyPr>
            <a:lstStyle/>
            <a:p>
              <a:r>
                <a:rPr lang="en-US" sz="1600" i="1" dirty="0" smtClean="0">
                  <a:solidFill>
                    <a:srgbClr val="0000FF"/>
                  </a:solidFill>
                </a:rPr>
                <a:t>function comment</a:t>
              </a:r>
              <a:endParaRPr lang="en-US" sz="1600" i="1" dirty="0">
                <a:solidFill>
                  <a:srgbClr val="0000FF"/>
                </a:solidFill>
              </a:endParaRPr>
            </a:p>
          </p:txBody>
        </p:sp>
        <p:pic>
          <p:nvPicPr>
            <p:cNvPr id="40" name="Picture 39" descr="HelloWorldBrace1.png"/>
            <p:cNvPicPr>
              <a:picLocks noChangeAspect="1"/>
            </p:cNvPicPr>
            <p:nvPr/>
          </p:nvPicPr>
          <p:blipFill>
            <a:blip r:embed="rId3"/>
            <a:stretch>
              <a:fillRect/>
            </a:stretch>
          </p:blipFill>
          <p:spPr>
            <a:xfrm>
              <a:off x="6516616" y="1195010"/>
              <a:ext cx="184150" cy="1242502"/>
            </a:xfrm>
            <a:prstGeom prst="rect">
              <a:avLst/>
            </a:prstGeom>
            <a:noFill/>
          </p:spPr>
        </p:pic>
      </p:grpSp>
      <p:grpSp>
        <p:nvGrpSpPr>
          <p:cNvPr id="44" name="Group 43"/>
          <p:cNvGrpSpPr/>
          <p:nvPr/>
        </p:nvGrpSpPr>
        <p:grpSpPr>
          <a:xfrm>
            <a:off x="6535971" y="2612248"/>
            <a:ext cx="1980594" cy="1426352"/>
            <a:chOff x="6535971" y="2612248"/>
            <a:chExt cx="1980594" cy="1426352"/>
          </a:xfrm>
        </p:grpSpPr>
        <p:sp>
          <p:nvSpPr>
            <p:cNvPr id="41" name="TextBox 40"/>
            <p:cNvSpPr txBox="1"/>
            <p:nvPr/>
          </p:nvSpPr>
          <p:spPr>
            <a:xfrm>
              <a:off x="6699417" y="3101215"/>
              <a:ext cx="1817148" cy="338554"/>
            </a:xfrm>
            <a:prstGeom prst="rect">
              <a:avLst/>
            </a:prstGeom>
            <a:noFill/>
          </p:spPr>
          <p:txBody>
            <a:bodyPr wrap="square" rtlCol="0">
              <a:spAutoFit/>
            </a:bodyPr>
            <a:lstStyle/>
            <a:p>
              <a:r>
                <a:rPr lang="en-US" sz="1600" i="1" dirty="0" smtClean="0">
                  <a:solidFill>
                    <a:srgbClr val="0000FF"/>
                  </a:solidFill>
                </a:rPr>
                <a:t>function definition</a:t>
              </a:r>
              <a:endParaRPr lang="en-US" sz="1600" i="1" dirty="0">
                <a:solidFill>
                  <a:srgbClr val="0000FF"/>
                </a:solidFill>
              </a:endParaRPr>
            </a:p>
          </p:txBody>
        </p:sp>
        <p:pic>
          <p:nvPicPr>
            <p:cNvPr id="42" name="Picture 41" descr="HelloWorldBrace1.png"/>
            <p:cNvPicPr>
              <a:picLocks noChangeAspect="1"/>
            </p:cNvPicPr>
            <p:nvPr/>
          </p:nvPicPr>
          <p:blipFill>
            <a:blip r:embed="rId3"/>
            <a:stretch>
              <a:fillRect/>
            </a:stretch>
          </p:blipFill>
          <p:spPr>
            <a:xfrm>
              <a:off x="6535971" y="2612248"/>
              <a:ext cx="211398" cy="1426352"/>
            </a:xfrm>
            <a:prstGeom prst="rect">
              <a:avLst/>
            </a:prstGeom>
            <a:noFill/>
          </p:spPr>
        </p:pic>
      </p:grpSp>
      <p:sp>
        <p:nvSpPr>
          <p:cNvPr id="45" name="Rectangle 44"/>
          <p:cNvSpPr/>
          <p:nvPr/>
        </p:nvSpPr>
        <p:spPr bwMode="auto">
          <a:xfrm>
            <a:off x="6477000" y="1143000"/>
            <a:ext cx="2133600" cy="129540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New Roman" charset="0"/>
            </a:endParaRPr>
          </a:p>
        </p:txBody>
      </p:sp>
      <p:sp>
        <p:nvSpPr>
          <p:cNvPr id="46" name="Rectangle 45"/>
          <p:cNvSpPr/>
          <p:nvPr/>
        </p:nvSpPr>
        <p:spPr bwMode="auto">
          <a:xfrm>
            <a:off x="6477000" y="2438400"/>
            <a:ext cx="2133600" cy="53340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New Roman" charset="0"/>
            </a:endParaRPr>
          </a:p>
        </p:txBody>
      </p:sp>
      <p:sp>
        <p:nvSpPr>
          <p:cNvPr id="47" name="Rectangle 46"/>
          <p:cNvSpPr/>
          <p:nvPr/>
        </p:nvSpPr>
        <p:spPr bwMode="auto">
          <a:xfrm>
            <a:off x="6477000" y="3225810"/>
            <a:ext cx="2133600" cy="53340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New Roman" charset="0"/>
            </a:endParaRPr>
          </a:p>
        </p:txBody>
      </p:sp>
      <p:sp>
        <p:nvSpPr>
          <p:cNvPr id="48" name="Rectangle 47"/>
          <p:cNvSpPr/>
          <p:nvPr/>
        </p:nvSpPr>
        <p:spPr bwMode="auto">
          <a:xfrm>
            <a:off x="6477000" y="4049505"/>
            <a:ext cx="2133600" cy="238758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New Roman" charset="0"/>
            </a:endParaRPr>
          </a:p>
        </p:txBody>
      </p:sp>
      <p:grpSp>
        <p:nvGrpSpPr>
          <p:cNvPr id="49" name="Group 48"/>
          <p:cNvGrpSpPr/>
          <p:nvPr/>
        </p:nvGrpSpPr>
        <p:grpSpPr>
          <a:xfrm>
            <a:off x="304800" y="1076325"/>
            <a:ext cx="8534400" cy="5476875"/>
            <a:chOff x="304800" y="1076325"/>
            <a:chExt cx="8534400" cy="5476875"/>
          </a:xfrm>
        </p:grpSpPr>
        <p:grpSp>
          <p:nvGrpSpPr>
            <p:cNvPr id="50" name="Group 27"/>
            <p:cNvGrpSpPr/>
            <p:nvPr/>
          </p:nvGrpSpPr>
          <p:grpSpPr>
            <a:xfrm>
              <a:off x="304800" y="1076325"/>
              <a:ext cx="8534400" cy="5476875"/>
              <a:chOff x="457200" y="1304925"/>
              <a:chExt cx="8534400" cy="5476875"/>
            </a:xfrm>
          </p:grpSpPr>
          <p:sp>
            <p:nvSpPr>
              <p:cNvPr id="52" name="Rectangle 2"/>
              <p:cNvSpPr>
                <a:spLocks noChangeArrowheads="1"/>
              </p:cNvSpPr>
              <p:nvPr/>
            </p:nvSpPr>
            <p:spPr bwMode="auto">
              <a:xfrm>
                <a:off x="457200" y="13049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53" name="Rectangle 10"/>
              <p:cNvSpPr>
                <a:spLocks noChangeArrowheads="1"/>
              </p:cNvSpPr>
              <p:nvPr/>
            </p:nvSpPr>
            <p:spPr bwMode="auto">
              <a:xfrm>
                <a:off x="457200" y="13049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grpSp>
        <p:sp>
          <p:nvSpPr>
            <p:cNvPr id="51" name="Text Box 3"/>
            <p:cNvSpPr txBox="1">
              <a:spLocks noChangeArrowheads="1"/>
            </p:cNvSpPr>
            <p:nvPr/>
          </p:nvSpPr>
          <p:spPr bwMode="auto">
            <a:xfrm>
              <a:off x="373063" y="1100592"/>
              <a:ext cx="8440737" cy="5452608"/>
            </a:xfrm>
            <a:prstGeom prst="rect">
              <a:avLst/>
            </a:prstGeom>
            <a:noFill/>
            <a:ln w="9525">
              <a:noFill/>
              <a:miter lim="800000"/>
              <a:headEnd/>
              <a:tailEnd/>
            </a:ln>
            <a:effectLst/>
          </p:spPr>
          <p:txBody>
            <a:bodyPr wrap="square">
              <a:prstTxWarp prst="textNoShape">
                <a:avLst/>
              </a:prstTxWarp>
              <a:spAutoFit/>
            </a:bodyPr>
            <a:lstStyle/>
            <a:p>
              <a:r>
                <a:rPr lang="en-US" sz="1400" b="1" dirty="0" smtClean="0">
                  <a:solidFill>
                    <a:srgbClr val="0000FF"/>
                  </a:solidFill>
                  <a:latin typeface="Courier New" charset="0"/>
                </a:rPr>
                <a:t>/*</a:t>
              </a:r>
            </a:p>
            <a:p>
              <a:r>
                <a:rPr lang="en-US" sz="1400" b="1" dirty="0" smtClean="0">
                  <a:solidFill>
                    <a:srgbClr val="0000FF"/>
                  </a:solidFill>
                  <a:latin typeface="Courier New" charset="0"/>
                </a:rPr>
                <a:t> * File: </a:t>
              </a:r>
              <a:r>
                <a:rPr lang="en-US" sz="1400" b="1" dirty="0" err="1" smtClean="0">
                  <a:solidFill>
                    <a:srgbClr val="0000FF"/>
                  </a:solidFill>
                  <a:latin typeface="Courier New" charset="0"/>
                </a:rPr>
                <a:t>PowersOfTwo.cpp</a:t>
              </a:r>
              <a:endParaRPr lang="en-US" sz="1400" b="1" dirty="0" smtClean="0">
                <a:solidFill>
                  <a:srgbClr val="0000FF"/>
                </a:solidFill>
                <a:latin typeface="Courier New" charset="0"/>
              </a:endParaRPr>
            </a:p>
            <a:p>
              <a:r>
                <a:rPr lang="en-US" sz="1400" b="1" dirty="0" smtClean="0">
                  <a:solidFill>
                    <a:srgbClr val="0000FF"/>
                  </a:solidFill>
                  <a:latin typeface="Courier New" charset="0"/>
                </a:rPr>
                <a:t> * ---------------------</a:t>
              </a:r>
            </a:p>
            <a:p>
              <a:r>
                <a:rPr lang="en-US" sz="1400" b="1" dirty="0" smtClean="0">
                  <a:solidFill>
                    <a:srgbClr val="0000FF"/>
                  </a:solidFill>
                  <a:latin typeface="Courier New" charset="0"/>
                </a:rPr>
                <a:t> * This program generates a list of the powers of</a:t>
              </a:r>
            </a:p>
            <a:p>
              <a:r>
                <a:rPr lang="en-US" sz="1400" b="1" dirty="0" smtClean="0">
                  <a:solidFill>
                    <a:srgbClr val="0000FF"/>
                  </a:solidFill>
                  <a:latin typeface="Courier New" charset="0"/>
                </a:rPr>
                <a:t> * two up to an exponent limit entered by the user.</a:t>
              </a:r>
            </a:p>
            <a:p>
              <a:r>
                <a:rPr lang="en-US" sz="1400" b="1" dirty="0" smtClean="0">
                  <a:solidFill>
                    <a:srgbClr val="0000FF"/>
                  </a:solidFill>
                  <a:latin typeface="Courier New" charset="0"/>
                </a:rPr>
                <a:t> */</a:t>
              </a:r>
            </a:p>
            <a:p>
              <a:endParaRPr lang="en-US" sz="800" b="1" dirty="0" smtClean="0">
                <a:solidFill>
                  <a:srgbClr val="0000FF"/>
                </a:solidFill>
                <a:latin typeface="Courier New" charset="0"/>
              </a:endParaRPr>
            </a:p>
            <a:p>
              <a:r>
                <a:rPr lang="en-US" sz="1400" b="1" dirty="0" smtClean="0">
                  <a:solidFill>
                    <a:srgbClr val="000000"/>
                  </a:solidFill>
                  <a:latin typeface="Courier New" charset="0"/>
                </a:rPr>
                <a:t>#include &lt;</a:t>
              </a:r>
              <a:r>
                <a:rPr lang="en-US" sz="1400" b="1" dirty="0" err="1" smtClean="0">
                  <a:solidFill>
                    <a:srgbClr val="000000"/>
                  </a:solidFill>
                  <a:latin typeface="Courier New" charset="0"/>
                </a:rPr>
                <a:t>iostream</a:t>
              </a:r>
              <a:r>
                <a:rPr lang="en-US" sz="1400" b="1" dirty="0" smtClean="0">
                  <a:solidFill>
                    <a:srgbClr val="000000"/>
                  </a:solidFill>
                  <a:latin typeface="Courier New" charset="0"/>
                </a:rPr>
                <a:t>&gt;</a:t>
              </a:r>
            </a:p>
            <a:p>
              <a:r>
                <a:rPr lang="en-US" sz="1400" b="1" dirty="0" smtClean="0">
                  <a:solidFill>
                    <a:srgbClr val="000000"/>
                  </a:solidFill>
                  <a:latin typeface="Courier New" charset="0"/>
                </a:rPr>
                <a:t>using namespace std;</a:t>
              </a:r>
            </a:p>
            <a:p>
              <a:endParaRPr lang="en-US" sz="800" b="1" dirty="0" smtClean="0">
                <a:solidFill>
                  <a:srgbClr val="0000FF"/>
                </a:solidFill>
                <a:latin typeface="Courier New" charset="0"/>
              </a:endParaRPr>
            </a:p>
            <a:p>
              <a:r>
                <a:rPr lang="en-US" sz="1400" b="1" dirty="0" smtClean="0">
                  <a:solidFill>
                    <a:srgbClr val="0000FF"/>
                  </a:solidFill>
                  <a:latin typeface="Courier New" charset="0"/>
                </a:rPr>
                <a:t>/* Function prototypes */</a:t>
              </a:r>
            </a:p>
            <a:p>
              <a:endParaRPr lang="en-US" sz="800" b="1" dirty="0" smtClean="0">
                <a:solidFill>
                  <a:srgbClr val="0000FF"/>
                </a:solidFill>
                <a:latin typeface="Courier New" charset="0"/>
              </a:endParaRPr>
            </a:p>
            <a:p>
              <a:r>
                <a:rPr lang="en-US" sz="1400" b="1" dirty="0" err="1" smtClean="0">
                  <a:solidFill>
                    <a:srgbClr val="000000"/>
                  </a:solidFill>
                  <a:latin typeface="Courier New" charset="0"/>
                </a:rPr>
                <a:t>int</a:t>
              </a:r>
              <a:r>
                <a:rPr lang="en-US" sz="1400" b="1" dirty="0" smtClean="0">
                  <a:solidFill>
                    <a:srgbClr val="000000"/>
                  </a:solidFill>
                  <a:latin typeface="Courier New" charset="0"/>
                </a:rPr>
                <a:t> </a:t>
              </a:r>
              <a:r>
                <a:rPr lang="en-US" sz="1400" b="1" dirty="0" err="1" smtClean="0">
                  <a:solidFill>
                    <a:srgbClr val="000000"/>
                  </a:solidFill>
                  <a:latin typeface="Courier New" charset="0"/>
                </a:rPr>
                <a:t>raiseToPower(int</a:t>
              </a:r>
              <a:r>
                <a:rPr lang="en-US" sz="1400" b="1" dirty="0" smtClean="0">
                  <a:solidFill>
                    <a:srgbClr val="000000"/>
                  </a:solidFill>
                  <a:latin typeface="Courier New" charset="0"/>
                </a:rPr>
                <a:t> </a:t>
              </a:r>
              <a:r>
                <a:rPr lang="en-US" sz="1400" b="1" dirty="0" err="1" smtClean="0">
                  <a:solidFill>
                    <a:srgbClr val="000000"/>
                  </a:solidFill>
                  <a:latin typeface="Courier New" charset="0"/>
                </a:rPr>
                <a:t>n</a:t>
              </a:r>
              <a:r>
                <a:rPr lang="en-US" sz="1400" b="1" dirty="0" smtClean="0">
                  <a:solidFill>
                    <a:srgbClr val="000000"/>
                  </a:solidFill>
                  <a:latin typeface="Courier New" charset="0"/>
                </a:rPr>
                <a:t>, </a:t>
              </a:r>
              <a:r>
                <a:rPr lang="en-US" sz="1400" b="1" dirty="0" err="1" smtClean="0">
                  <a:solidFill>
                    <a:srgbClr val="000000"/>
                  </a:solidFill>
                  <a:latin typeface="Courier New" charset="0"/>
                </a:rPr>
                <a:t>int</a:t>
              </a:r>
              <a:r>
                <a:rPr lang="en-US" sz="1400" b="1" dirty="0" smtClean="0">
                  <a:solidFill>
                    <a:srgbClr val="000000"/>
                  </a:solidFill>
                  <a:latin typeface="Courier New" charset="0"/>
                </a:rPr>
                <a:t> </a:t>
              </a:r>
              <a:r>
                <a:rPr lang="en-US" sz="1400" b="1" dirty="0" err="1" smtClean="0">
                  <a:solidFill>
                    <a:srgbClr val="000000"/>
                  </a:solidFill>
                  <a:latin typeface="Courier New" charset="0"/>
                </a:rPr>
                <a:t>k</a:t>
              </a:r>
              <a:r>
                <a:rPr lang="en-US" sz="1400" b="1" dirty="0" smtClean="0">
                  <a:solidFill>
                    <a:srgbClr val="000000"/>
                  </a:solidFill>
                  <a:latin typeface="Courier New" charset="0"/>
                </a:rPr>
                <a:t>);</a:t>
              </a:r>
            </a:p>
            <a:p>
              <a:endParaRPr lang="en-US" sz="800" b="1" dirty="0" smtClean="0">
                <a:solidFill>
                  <a:srgbClr val="0000FF"/>
                </a:solidFill>
                <a:latin typeface="Courier New" charset="0"/>
              </a:endParaRPr>
            </a:p>
            <a:p>
              <a:r>
                <a:rPr lang="en-US" sz="1400" b="1" dirty="0" smtClean="0">
                  <a:solidFill>
                    <a:srgbClr val="0000FF"/>
                  </a:solidFill>
                  <a:latin typeface="Courier New" charset="0"/>
                </a:rPr>
                <a:t>/* Main program */</a:t>
              </a:r>
            </a:p>
            <a:p>
              <a:endParaRPr lang="en-US" sz="1050" b="1" dirty="0" smtClean="0">
                <a:solidFill>
                  <a:srgbClr val="0000FF"/>
                </a:solidFill>
                <a:latin typeface="Courier New" charset="0"/>
              </a:endParaRPr>
            </a:p>
            <a:p>
              <a:r>
                <a:rPr lang="en-US" sz="1400" b="1" dirty="0" err="1" smtClean="0">
                  <a:solidFill>
                    <a:srgbClr val="000000"/>
                  </a:solidFill>
                  <a:latin typeface="Courier New" charset="0"/>
                </a:rPr>
                <a:t>int</a:t>
              </a:r>
              <a:r>
                <a:rPr lang="en-US" sz="1400" b="1" dirty="0" smtClean="0">
                  <a:solidFill>
                    <a:srgbClr val="000000"/>
                  </a:solidFill>
                  <a:latin typeface="Courier New" charset="0"/>
                </a:rPr>
                <a:t> main() {</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int</a:t>
              </a:r>
              <a:r>
                <a:rPr lang="en-US" sz="1400" b="1" dirty="0" smtClean="0">
                  <a:solidFill>
                    <a:srgbClr val="000000"/>
                  </a:solidFill>
                  <a:latin typeface="Courier New" charset="0"/>
                </a:rPr>
                <a:t> limit;</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cout</a:t>
              </a:r>
              <a:r>
                <a:rPr lang="en-US" sz="1400" b="1" dirty="0" smtClean="0">
                  <a:solidFill>
                    <a:srgbClr val="000000"/>
                  </a:solidFill>
                  <a:latin typeface="Courier New" charset="0"/>
                </a:rPr>
                <a:t> &lt;&lt; "This program lists powers of two." &lt;&lt; </a:t>
              </a:r>
              <a:r>
                <a:rPr lang="en-US" sz="1400" b="1" dirty="0" err="1" smtClean="0">
                  <a:solidFill>
                    <a:srgbClr val="000000"/>
                  </a:solidFill>
                  <a:latin typeface="Courier New" charset="0"/>
                </a:rPr>
                <a:t>endl</a:t>
              </a:r>
              <a:r>
                <a:rPr lang="en-US" sz="1400" b="1" dirty="0" smtClean="0">
                  <a:solidFill>
                    <a:srgbClr val="000000"/>
                  </a:solidFill>
                  <a:latin typeface="Courier New" charset="0"/>
                </a:rPr>
                <a:t>;</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cout</a:t>
              </a:r>
              <a:r>
                <a:rPr lang="en-US" sz="1400" b="1" dirty="0" smtClean="0">
                  <a:solidFill>
                    <a:srgbClr val="000000"/>
                  </a:solidFill>
                  <a:latin typeface="Courier New" charset="0"/>
                </a:rPr>
                <a:t> &lt;&lt; "Enter exponent limit: ";</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cin</a:t>
              </a:r>
              <a:r>
                <a:rPr lang="en-US" sz="1400" b="1" dirty="0" smtClean="0">
                  <a:solidFill>
                    <a:srgbClr val="000000"/>
                  </a:solidFill>
                  <a:latin typeface="Courier New" charset="0"/>
                </a:rPr>
                <a:t> &gt;&gt; limit;</a:t>
              </a:r>
            </a:p>
            <a:p>
              <a:r>
                <a:rPr lang="en-US" sz="1400" b="1" dirty="0" smtClean="0">
                  <a:solidFill>
                    <a:srgbClr val="000000"/>
                  </a:solidFill>
                  <a:latin typeface="Courier New" charset="0"/>
                </a:rPr>
                <a:t>   for (</a:t>
              </a:r>
              <a:r>
                <a:rPr lang="en-US" sz="1400" b="1" dirty="0" err="1" smtClean="0">
                  <a:solidFill>
                    <a:srgbClr val="000000"/>
                  </a:solidFill>
                  <a:latin typeface="Courier New" charset="0"/>
                </a:rPr>
                <a:t>int</a:t>
              </a:r>
              <a:r>
                <a:rPr lang="en-US" sz="1400" b="1" dirty="0" smtClean="0">
                  <a:solidFill>
                    <a:srgbClr val="000000"/>
                  </a:solidFill>
                  <a:latin typeface="Courier New" charset="0"/>
                </a:rPr>
                <a:t> </a:t>
              </a:r>
              <a:r>
                <a:rPr lang="en-US" sz="1400" b="1" dirty="0" err="1" smtClean="0">
                  <a:solidFill>
                    <a:srgbClr val="000000"/>
                  </a:solidFill>
                  <a:latin typeface="Courier New" charset="0"/>
                </a:rPr>
                <a:t>i</a:t>
              </a:r>
              <a:r>
                <a:rPr lang="en-US" sz="1400" b="1" dirty="0" smtClean="0">
                  <a:solidFill>
                    <a:srgbClr val="000000"/>
                  </a:solidFill>
                  <a:latin typeface="Courier New" charset="0"/>
                </a:rPr>
                <a:t> = 0; </a:t>
              </a:r>
              <a:r>
                <a:rPr lang="en-US" sz="1400" b="1" dirty="0" err="1" smtClean="0">
                  <a:solidFill>
                    <a:srgbClr val="000000"/>
                  </a:solidFill>
                  <a:latin typeface="Courier New" charset="0"/>
                </a:rPr>
                <a:t>i</a:t>
              </a:r>
              <a:r>
                <a:rPr lang="en-US" sz="1400" b="1" dirty="0" smtClean="0">
                  <a:solidFill>
                    <a:srgbClr val="000000"/>
                  </a:solidFill>
                  <a:latin typeface="Courier New" charset="0"/>
                </a:rPr>
                <a:t> &lt;= limit; </a:t>
              </a:r>
              <a:r>
                <a:rPr lang="en-US" sz="1400" b="1" dirty="0" err="1" smtClean="0">
                  <a:solidFill>
                    <a:srgbClr val="000000"/>
                  </a:solidFill>
                  <a:latin typeface="Courier New" charset="0"/>
                </a:rPr>
                <a:t>i</a:t>
              </a:r>
              <a:r>
                <a:rPr lang="en-US" sz="1400" b="1" dirty="0" smtClean="0">
                  <a:solidFill>
                    <a:srgbClr val="000000"/>
                  </a:solidFill>
                  <a:latin typeface="Courier New" charset="0"/>
                </a:rPr>
                <a:t>++) {</a:t>
              </a:r>
            </a:p>
            <a:p>
              <a:r>
                <a:rPr lang="en-US" sz="1400" b="1" dirty="0" smtClean="0">
                  <a:solidFill>
                    <a:srgbClr val="000000"/>
                  </a:solidFill>
                  <a:latin typeface="Courier New" charset="0"/>
                </a:rPr>
                <a:t>      </a:t>
              </a:r>
              <a:r>
                <a:rPr lang="en-US" sz="1400" b="1" dirty="0" err="1" smtClean="0">
                  <a:solidFill>
                    <a:srgbClr val="000000"/>
                  </a:solidFill>
                  <a:latin typeface="Courier New" charset="0"/>
                </a:rPr>
                <a:t>cout</a:t>
              </a:r>
              <a:r>
                <a:rPr lang="en-US" sz="1400" b="1" dirty="0" smtClean="0">
                  <a:solidFill>
                    <a:srgbClr val="000000"/>
                  </a:solidFill>
                  <a:latin typeface="Courier New" charset="0"/>
                </a:rPr>
                <a:t> &lt;&lt; "2 to the " &lt;&lt; </a:t>
              </a:r>
              <a:r>
                <a:rPr lang="en-US" sz="1400" b="1" dirty="0" err="1" smtClean="0">
                  <a:solidFill>
                    <a:srgbClr val="000000"/>
                  </a:solidFill>
                  <a:latin typeface="Courier New" charset="0"/>
                </a:rPr>
                <a:t>i</a:t>
              </a:r>
              <a:r>
                <a:rPr lang="en-US" sz="1400" b="1" dirty="0" smtClean="0">
                  <a:solidFill>
                    <a:srgbClr val="000000"/>
                  </a:solidFill>
                  <a:latin typeface="Courier New" charset="0"/>
                </a:rPr>
                <a:t> &lt;&lt; " = "</a:t>
              </a:r>
            </a:p>
            <a:p>
              <a:r>
                <a:rPr lang="en-US" sz="1400" b="1" dirty="0" smtClean="0">
                  <a:solidFill>
                    <a:srgbClr val="000000"/>
                  </a:solidFill>
                  <a:latin typeface="Courier New" charset="0"/>
                </a:rPr>
                <a:t>           &lt;&lt; raiseToPower(2, </a:t>
              </a:r>
              <a:r>
                <a:rPr lang="en-US" sz="1400" b="1" dirty="0" err="1" smtClean="0">
                  <a:solidFill>
                    <a:srgbClr val="000000"/>
                  </a:solidFill>
                  <a:latin typeface="Courier New" charset="0"/>
                </a:rPr>
                <a:t>i</a:t>
              </a:r>
              <a:r>
                <a:rPr lang="en-US" sz="1400" b="1" dirty="0" smtClean="0">
                  <a:solidFill>
                    <a:srgbClr val="000000"/>
                  </a:solidFill>
                  <a:latin typeface="Courier New" charset="0"/>
                </a:rPr>
                <a:t>) &lt;&lt; </a:t>
              </a:r>
              <a:r>
                <a:rPr lang="en-US" sz="1400" b="1" dirty="0" err="1" smtClean="0">
                  <a:solidFill>
                    <a:srgbClr val="000000"/>
                  </a:solidFill>
                  <a:latin typeface="Courier New" charset="0"/>
                </a:rPr>
                <a:t>endl</a:t>
              </a:r>
              <a:r>
                <a:rPr lang="en-US" sz="1400" b="1" dirty="0" smtClean="0">
                  <a:solidFill>
                    <a:srgbClr val="000000"/>
                  </a:solidFill>
                  <a:latin typeface="Courier New" charset="0"/>
                </a:rPr>
                <a:t>;</a:t>
              </a:r>
            </a:p>
            <a:p>
              <a:r>
                <a:rPr lang="en-US" sz="1400" b="1" dirty="0" smtClean="0">
                  <a:solidFill>
                    <a:srgbClr val="000000"/>
                  </a:solidFill>
                  <a:latin typeface="Courier New" charset="0"/>
                </a:rPr>
                <a:t>   }</a:t>
              </a:r>
            </a:p>
            <a:p>
              <a:r>
                <a:rPr lang="en-US" sz="1400" b="1" dirty="0" smtClean="0">
                  <a:solidFill>
                    <a:srgbClr val="000000"/>
                  </a:solidFill>
                  <a:latin typeface="Courier New" charset="0"/>
                </a:rPr>
                <a:t>   return 0;</a:t>
              </a:r>
            </a:p>
            <a:p>
              <a:r>
                <a:rPr lang="en-US" sz="1400" b="1" dirty="0" smtClean="0">
                  <a:solidFill>
                    <a:srgbClr val="000000"/>
                  </a:solidFill>
                  <a:latin typeface="Courier New" charset="0"/>
                </a:rPr>
                <a:t>}</a:t>
              </a:r>
            </a:p>
          </p:txBody>
        </p:sp>
      </p:grpSp>
      <p:sp>
        <p:nvSpPr>
          <p:cNvPr id="70656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4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48"/>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xit" presetSubtype="1" accel="50000" decel="50000" fill="hold" nodeType="clickEffect">
                                  <p:stCondLst>
                                    <p:cond delay="0"/>
                                  </p:stCondLst>
                                  <p:childTnLst>
                                    <p:anim calcmode="lin" valueType="num">
                                      <p:cBhvr additive="base">
                                        <p:cTn id="26" dur="2000"/>
                                        <p:tgtEl>
                                          <p:spTgt spid="24"/>
                                        </p:tgtEl>
                                        <p:attrNameLst>
                                          <p:attrName>ppt_x</p:attrName>
                                        </p:attrNameLst>
                                      </p:cBhvr>
                                      <p:tavLst>
                                        <p:tav tm="0">
                                          <p:val>
                                            <p:strVal val="ppt_x"/>
                                          </p:val>
                                        </p:tav>
                                        <p:tav tm="100000">
                                          <p:val>
                                            <p:strVal val="ppt_x"/>
                                          </p:val>
                                        </p:tav>
                                      </p:tavLst>
                                    </p:anim>
                                    <p:anim calcmode="lin" valueType="num">
                                      <p:cBhvr additive="base">
                                        <p:cTn id="27" dur="2000"/>
                                        <p:tgtEl>
                                          <p:spTgt spid="24"/>
                                        </p:tgtEl>
                                        <p:attrNameLst>
                                          <p:attrName>ppt_y</p:attrName>
                                        </p:attrNameLst>
                                      </p:cBhvr>
                                      <p:tavLst>
                                        <p:tav tm="0">
                                          <p:val>
                                            <p:strVal val="ppt_y"/>
                                          </p:val>
                                        </p:tav>
                                        <p:tav tm="100000">
                                          <p:val>
                                            <p:strVal val="0-ppt_h/2"/>
                                          </p:val>
                                        </p:tav>
                                      </p:tavLst>
                                    </p:anim>
                                    <p:set>
                                      <p:cBhvr>
                                        <p:cTn id="28" dur="1" fill="hold">
                                          <p:stCondLst>
                                            <p:cond delay="1999"/>
                                          </p:stCondLst>
                                        </p:cTn>
                                        <p:tgtEl>
                                          <p:spTgt spid="24"/>
                                        </p:tgtEl>
                                        <p:attrNameLst>
                                          <p:attrName>style.visibility</p:attrName>
                                        </p:attrNameLst>
                                      </p:cBhvr>
                                      <p:to>
                                        <p:strVal val="hidden"/>
                                      </p:to>
                                    </p:set>
                                  </p:childTnLst>
                                </p:cTn>
                              </p:par>
                              <p:par>
                                <p:cTn id="29" presetID="2" presetClass="entr" presetSubtype="4" accel="50000" decel="5000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2000" fill="hold"/>
                                        <p:tgtEl>
                                          <p:spTgt spid="25"/>
                                        </p:tgtEl>
                                        <p:attrNameLst>
                                          <p:attrName>ppt_x</p:attrName>
                                        </p:attrNameLst>
                                      </p:cBhvr>
                                      <p:tavLst>
                                        <p:tav tm="0">
                                          <p:val>
                                            <p:strVal val="#ppt_x"/>
                                          </p:val>
                                        </p:tav>
                                        <p:tav tm="100000">
                                          <p:val>
                                            <p:strVal val="#ppt_x"/>
                                          </p:val>
                                        </p:tav>
                                      </p:tavLst>
                                    </p:anim>
                                    <p:anim calcmode="lin" valueType="num">
                                      <p:cBhvr additive="base">
                                        <p:cTn id="32" dur="20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45" grpId="0" animBg="1"/>
      <p:bldP spid="46" grpId="0" animBg="1"/>
      <p:bldP spid="47" grpId="0" animBg="1"/>
      <p:bldP spid="48" grpId="0" animBg="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0" y="76200"/>
            <a:ext cx="9144000" cy="1143000"/>
          </a:xfrm>
          <a:noFill/>
        </p:spPr>
        <p:txBody>
          <a:bodyPr/>
          <a:lstStyle/>
          <a:p>
            <a:r>
              <a:rPr lang="en-US" sz="4000" dirty="0" smtClean="0">
                <a:solidFill>
                  <a:srgbClr val="FF0000"/>
                </a:solidFill>
              </a:rPr>
              <a:t>Variables</a:t>
            </a:r>
            <a:endParaRPr lang="en-US" dirty="0">
              <a:solidFill>
                <a:schemeClr val="tx1"/>
              </a:solidFill>
            </a:endParaRPr>
          </a:p>
        </p:txBody>
      </p:sp>
      <p:sp>
        <p:nvSpPr>
          <p:cNvPr id="30723" name="Rectangle 3"/>
          <p:cNvSpPr>
            <a:spLocks noChangeArrowheads="1"/>
          </p:cNvSpPr>
          <p:nvPr/>
        </p:nvSpPr>
        <p:spPr bwMode="auto">
          <a:xfrm>
            <a:off x="482600" y="1557260"/>
            <a:ext cx="8128000" cy="1054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In</a:t>
            </a:r>
            <a:r>
              <a:rPr lang="en-US" dirty="0" smtClean="0">
                <a:solidFill>
                  <a:srgbClr val="000000"/>
                </a:solidFill>
                <a:latin typeface="Times New Roman" pitchFamily="1" charset="0"/>
              </a:rPr>
              <a:t> C++, </a:t>
            </a:r>
            <a:r>
              <a:rPr lang="en-US" dirty="0">
                <a:solidFill>
                  <a:srgbClr val="000000"/>
                </a:solidFill>
                <a:latin typeface="Times New Roman" pitchFamily="1" charset="0"/>
              </a:rPr>
              <a:t>you must </a:t>
            </a:r>
            <a:r>
              <a:rPr lang="en-US" b="1" i="1" dirty="0">
                <a:solidFill>
                  <a:srgbClr val="000000"/>
                </a:solidFill>
                <a:latin typeface="Times New Roman" pitchFamily="1" charset="0"/>
              </a:rPr>
              <a:t>declare</a:t>
            </a:r>
            <a:r>
              <a:rPr lang="en-US" dirty="0">
                <a:solidFill>
                  <a:srgbClr val="000000"/>
                </a:solidFill>
                <a:latin typeface="Times New Roman" pitchFamily="1" charset="0"/>
              </a:rPr>
              <a:t> a variable before you can use it.  The declaration establishes the name and type of the variable and, in most cases, specifies the initial value as well</a:t>
            </a:r>
            <a:r>
              <a:rPr lang="en-US" dirty="0" smtClean="0">
                <a:solidFill>
                  <a:srgbClr val="000000"/>
                </a:solidFill>
                <a:latin typeface="Times New Roman" pitchFamily="1" charset="0"/>
              </a:rPr>
              <a:t>.</a:t>
            </a:r>
          </a:p>
        </p:txBody>
      </p:sp>
      <p:grpSp>
        <p:nvGrpSpPr>
          <p:cNvPr id="2" name="Group 4"/>
          <p:cNvGrpSpPr>
            <a:grpSpLocks/>
          </p:cNvGrpSpPr>
          <p:nvPr/>
        </p:nvGrpSpPr>
        <p:grpSpPr bwMode="auto">
          <a:xfrm>
            <a:off x="481013" y="2646285"/>
            <a:ext cx="8129587" cy="2174875"/>
            <a:chOff x="303" y="1606"/>
            <a:chExt cx="5121" cy="1370"/>
          </a:xfrm>
        </p:grpSpPr>
        <p:sp>
          <p:nvSpPr>
            <p:cNvPr id="30726" name="Rectangle 5"/>
            <p:cNvSpPr>
              <a:spLocks noChangeArrowheads="1"/>
            </p:cNvSpPr>
            <p:nvPr/>
          </p:nvSpPr>
          <p:spPr bwMode="auto">
            <a:xfrm>
              <a:off x="896" y="1925"/>
              <a:ext cx="4128" cy="288"/>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0727" name="Text Box 6"/>
            <p:cNvSpPr txBox="1">
              <a:spLocks noChangeArrowheads="1"/>
            </p:cNvSpPr>
            <p:nvPr/>
          </p:nvSpPr>
          <p:spPr bwMode="auto">
            <a:xfrm>
              <a:off x="1008" y="1916"/>
              <a:ext cx="3936" cy="269"/>
            </a:xfrm>
            <a:prstGeom prst="rect">
              <a:avLst/>
            </a:prstGeom>
            <a:noFill/>
            <a:ln w="9525">
              <a:noFill/>
              <a:miter lim="800000"/>
              <a:headEnd/>
              <a:tailEnd/>
            </a:ln>
          </p:spPr>
          <p:txBody>
            <a:bodyPr>
              <a:prstTxWarp prst="textNoShape">
                <a:avLst/>
              </a:prstTxWarp>
              <a:spAutoFit/>
            </a:bodyPr>
            <a:lstStyle/>
            <a:p>
              <a:pPr>
                <a:spcBef>
                  <a:spcPct val="50000"/>
                </a:spcBef>
              </a:pPr>
              <a:r>
                <a:rPr lang="en-US" sz="2200" i="1" dirty="0">
                  <a:solidFill>
                    <a:srgbClr val="000000"/>
                  </a:solidFill>
                  <a:latin typeface="Times New Roman" pitchFamily="1" charset="0"/>
                </a:rPr>
                <a:t>type</a:t>
              </a:r>
              <a:r>
                <a:rPr lang="en-US" sz="2000" b="1" dirty="0">
                  <a:solidFill>
                    <a:srgbClr val="000000"/>
                  </a:solidFill>
                  <a:latin typeface="Courier New" pitchFamily="1" charset="0"/>
                </a:rPr>
                <a:t> </a:t>
              </a:r>
              <a:r>
                <a:rPr lang="en-US" sz="2200" i="1" dirty="0">
                  <a:solidFill>
                    <a:srgbClr val="000000"/>
                  </a:solidFill>
                  <a:latin typeface="Times New Roman" pitchFamily="1" charset="0"/>
                </a:rPr>
                <a:t>name</a:t>
              </a:r>
              <a:r>
                <a:rPr lang="en-US" sz="2000" b="1" dirty="0">
                  <a:solidFill>
                    <a:srgbClr val="000000"/>
                  </a:solidFill>
                  <a:latin typeface="Courier New" pitchFamily="1" charset="0"/>
                </a:rPr>
                <a:t> = </a:t>
              </a:r>
              <a:r>
                <a:rPr lang="en-US" sz="2200" i="1" dirty="0">
                  <a:solidFill>
                    <a:srgbClr val="000000"/>
                  </a:solidFill>
                  <a:latin typeface="Times New Roman" pitchFamily="1" charset="0"/>
                </a:rPr>
                <a:t>value</a:t>
              </a:r>
              <a:r>
                <a:rPr lang="en-US" sz="2000" b="1" dirty="0">
                  <a:solidFill>
                    <a:srgbClr val="000000"/>
                  </a:solidFill>
                  <a:latin typeface="Courier New" pitchFamily="1" charset="0"/>
                </a:rPr>
                <a:t>;</a:t>
              </a:r>
              <a:endParaRPr lang="en-US" sz="2200" b="1" dirty="0">
                <a:solidFill>
                  <a:srgbClr val="000000"/>
                </a:solidFill>
                <a:latin typeface="Courier New" pitchFamily="1" charset="0"/>
              </a:endParaRPr>
            </a:p>
          </p:txBody>
        </p:sp>
        <p:sp>
          <p:nvSpPr>
            <p:cNvPr id="30728" name="Rectangle 7"/>
            <p:cNvSpPr>
              <a:spLocks noChangeArrowheads="1"/>
            </p:cNvSpPr>
            <p:nvPr/>
          </p:nvSpPr>
          <p:spPr bwMode="auto">
            <a:xfrm>
              <a:off x="304" y="1606"/>
              <a:ext cx="5120" cy="271"/>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The most common form of a variable declaration is</a:t>
              </a:r>
              <a:endParaRPr lang="en-US" sz="1200" dirty="0">
                <a:solidFill>
                  <a:srgbClr val="000000"/>
                </a:solidFill>
                <a:latin typeface="Times New Roman" pitchFamily="1" charset="0"/>
              </a:endParaRPr>
            </a:p>
          </p:txBody>
        </p:sp>
        <p:sp>
          <p:nvSpPr>
            <p:cNvPr id="30729" name="Rectangle 8"/>
            <p:cNvSpPr>
              <a:spLocks noChangeArrowheads="1"/>
            </p:cNvSpPr>
            <p:nvPr/>
          </p:nvSpPr>
          <p:spPr bwMode="auto">
            <a:xfrm>
              <a:off x="303" y="2288"/>
              <a:ext cx="5121" cy="688"/>
            </a:xfrm>
            <a:prstGeom prst="rect">
              <a:avLst/>
            </a:prstGeom>
            <a:noFill/>
            <a:ln w="9525">
              <a:noFill/>
              <a:miter lim="800000"/>
              <a:headEnd/>
              <a:tailEnd/>
            </a:ln>
          </p:spPr>
          <p:txBody>
            <a:bodyPr>
              <a:prstTxWarp prst="textNoShape">
                <a:avLst/>
              </a:prstTxWarp>
            </a:bodyPr>
            <a:lstStyle/>
            <a:p>
              <a:pPr marL="342900" algn="just">
                <a:lnSpc>
                  <a:spcPct val="85000"/>
                </a:lnSpc>
                <a:spcAft>
                  <a:spcPct val="50000"/>
                </a:spcAft>
              </a:pPr>
              <a:r>
                <a:rPr lang="en-US" dirty="0" smtClean="0">
                  <a:solidFill>
                    <a:srgbClr val="000000"/>
                  </a:solidFill>
                  <a:latin typeface="Times New Roman" pitchFamily="1" charset="0"/>
                </a:rPr>
                <a:t>where </a:t>
              </a:r>
              <a:r>
                <a:rPr lang="en-US" i="1" dirty="0">
                  <a:solidFill>
                    <a:srgbClr val="000000"/>
                  </a:solidFill>
                  <a:latin typeface="Times New Roman" pitchFamily="1" charset="0"/>
                </a:rPr>
                <a:t>type</a:t>
              </a:r>
              <a:r>
                <a:rPr lang="en-US" dirty="0">
                  <a:solidFill>
                    <a:srgbClr val="000000"/>
                  </a:solidFill>
                  <a:latin typeface="Times New Roman" pitchFamily="1" charset="0"/>
                </a:rPr>
                <a:t> is the name of a</a:t>
              </a:r>
              <a:r>
                <a:rPr lang="en-US" dirty="0" smtClean="0">
                  <a:solidFill>
                    <a:srgbClr val="000000"/>
                  </a:solidFill>
                  <a:latin typeface="Times New Roman" pitchFamily="1" charset="0"/>
                </a:rPr>
                <a:t> C++ </a:t>
              </a:r>
              <a:r>
                <a:rPr lang="en-US" dirty="0">
                  <a:solidFill>
                    <a:srgbClr val="000000"/>
                  </a:solidFill>
                  <a:latin typeface="Times New Roman" pitchFamily="1" charset="0"/>
                </a:rPr>
                <a:t>primitive type or class, </a:t>
              </a:r>
              <a:r>
                <a:rPr lang="en-US" i="1" dirty="0">
                  <a:solidFill>
                    <a:srgbClr val="000000"/>
                  </a:solidFill>
                  <a:latin typeface="Times New Roman" pitchFamily="1" charset="0"/>
                </a:rPr>
                <a:t>name</a:t>
              </a:r>
              <a:r>
                <a:rPr lang="en-US" dirty="0">
                  <a:solidFill>
                    <a:srgbClr val="000000"/>
                  </a:solidFill>
                  <a:latin typeface="Times New Roman" pitchFamily="1" charset="0"/>
                </a:rPr>
                <a:t> is an identifier that indicates the name of the variable, and </a:t>
              </a:r>
              <a:r>
                <a:rPr lang="en-US" i="1" dirty="0">
                  <a:solidFill>
                    <a:srgbClr val="000000"/>
                  </a:solidFill>
                  <a:latin typeface="Times New Roman" pitchFamily="1" charset="0"/>
                </a:rPr>
                <a:t>value</a:t>
              </a:r>
              <a:r>
                <a:rPr lang="en-US" dirty="0">
                  <a:solidFill>
                    <a:srgbClr val="000000"/>
                  </a:solidFill>
                  <a:latin typeface="Times New Roman" pitchFamily="1" charset="0"/>
                </a:rPr>
                <a:t> is an expression specifying the initial value.</a:t>
              </a:r>
              <a:endParaRPr lang="en-US" sz="1200" dirty="0">
                <a:solidFill>
                  <a:srgbClr val="000000"/>
                </a:solidFill>
                <a:latin typeface="Times New Roman" pitchFamily="1" charset="0"/>
              </a:endParaRPr>
            </a:p>
          </p:txBody>
        </p:sp>
      </p:grpSp>
      <p:sp>
        <p:nvSpPr>
          <p:cNvPr id="499721" name="Rectangle 9"/>
          <p:cNvSpPr>
            <a:spLocks noChangeArrowheads="1"/>
          </p:cNvSpPr>
          <p:nvPr/>
        </p:nvSpPr>
        <p:spPr bwMode="auto">
          <a:xfrm>
            <a:off x="482600" y="4846560"/>
            <a:ext cx="8128000" cy="19558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Most declarations appear as statements in the body of a method definition.  Variables declared in this way are called </a:t>
            </a:r>
            <a:r>
              <a:rPr lang="en-US" b="1" i="1">
                <a:solidFill>
                  <a:srgbClr val="000000"/>
                </a:solidFill>
                <a:latin typeface="Times New Roman" pitchFamily="1" charset="0"/>
              </a:rPr>
              <a:t>local variables</a:t>
            </a:r>
            <a:r>
              <a:rPr lang="en-US">
                <a:solidFill>
                  <a:srgbClr val="000000"/>
                </a:solidFill>
                <a:latin typeface="Times New Roman" pitchFamily="1" charset="0"/>
              </a:rPr>
              <a:t> and are accessible only inside that method.</a:t>
            </a:r>
          </a:p>
          <a:p>
            <a:pPr marL="342900" indent="-342900" algn="just">
              <a:lnSpc>
                <a:spcPct val="85000"/>
              </a:lnSpc>
              <a:spcAft>
                <a:spcPct val="50000"/>
              </a:spcAft>
              <a:buFontTx/>
              <a:buChar char="•"/>
            </a:pPr>
            <a:r>
              <a:rPr lang="en-US">
                <a:solidFill>
                  <a:srgbClr val="000000"/>
                </a:solidFill>
                <a:latin typeface="Times New Roman" pitchFamily="1" charset="0"/>
              </a:rPr>
              <a:t>Variables may also be declared as part of a class.  These are called </a:t>
            </a:r>
            <a:r>
              <a:rPr lang="en-US" b="1" i="1">
                <a:solidFill>
                  <a:srgbClr val="000000"/>
                </a:solidFill>
                <a:latin typeface="Times New Roman" pitchFamily="1" charset="0"/>
              </a:rPr>
              <a:t>instance variables</a:t>
            </a:r>
            <a:r>
              <a:rPr lang="en-US">
                <a:solidFill>
                  <a:srgbClr val="000000"/>
                </a:solidFill>
                <a:latin typeface="Times New Roman" pitchFamily="1" charset="0"/>
              </a:rPr>
              <a:t> and are covered in Chapter 6.</a:t>
            </a:r>
          </a:p>
        </p:txBody>
      </p:sp>
      <p:sp>
        <p:nvSpPr>
          <p:cNvPr id="10" name="Rectangle 3"/>
          <p:cNvSpPr>
            <a:spLocks noChangeArrowheads="1"/>
          </p:cNvSpPr>
          <p:nvPr/>
        </p:nvSpPr>
        <p:spPr bwMode="auto">
          <a:xfrm>
            <a:off x="477765" y="1066800"/>
            <a:ext cx="8128000" cy="1054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smtClean="0">
                <a:solidFill>
                  <a:srgbClr val="000000"/>
                </a:solidFill>
                <a:latin typeface="Times New Roman" pitchFamily="1" charset="0"/>
              </a:rPr>
              <a:t>A </a:t>
            </a:r>
            <a:r>
              <a:rPr lang="en-US" b="1" i="1" dirty="0" smtClean="0">
                <a:solidFill>
                  <a:srgbClr val="000000"/>
                </a:solidFill>
                <a:latin typeface="Times New Roman" pitchFamily="1" charset="0"/>
              </a:rPr>
              <a:t>variable</a:t>
            </a:r>
            <a:r>
              <a:rPr lang="en-US" dirty="0" smtClean="0">
                <a:solidFill>
                  <a:srgbClr val="000000"/>
                </a:solidFill>
                <a:latin typeface="Times New Roman" pitchFamily="1" charset="0"/>
              </a:rPr>
              <a:t> is a named location for storing a value.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7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499721">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49972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3" grpId="0"/>
      <p:bldP spid="499721" grpId="0" build="p" autoUpdateAnimBg="0"/>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0" y="76200"/>
            <a:ext cx="9144000" cy="1143000"/>
          </a:xfrm>
          <a:noFill/>
        </p:spPr>
        <p:txBody>
          <a:bodyPr/>
          <a:lstStyle/>
          <a:p>
            <a:r>
              <a:rPr lang="en-US" sz="4000" dirty="0" smtClean="0">
                <a:solidFill>
                  <a:srgbClr val="FF0000"/>
                </a:solidFill>
              </a:rPr>
              <a:t>Data </a:t>
            </a:r>
            <a:r>
              <a:rPr lang="en-US" sz="4000" dirty="0">
                <a:solidFill>
                  <a:srgbClr val="FF0000"/>
                </a:solidFill>
              </a:rPr>
              <a:t>Types</a:t>
            </a:r>
            <a:endParaRPr lang="en-US" dirty="0">
              <a:solidFill>
                <a:schemeClr val="tx1"/>
              </a:solidFill>
            </a:endParaRPr>
          </a:p>
        </p:txBody>
      </p:sp>
      <p:sp>
        <p:nvSpPr>
          <p:cNvPr id="26627" name="Rectangle 3"/>
          <p:cNvSpPr>
            <a:spLocks noChangeArrowheads="1"/>
          </p:cNvSpPr>
          <p:nvPr/>
        </p:nvSpPr>
        <p:spPr bwMode="auto">
          <a:xfrm>
            <a:off x="482600" y="1155700"/>
            <a:ext cx="8128000" cy="1054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Although</a:t>
            </a:r>
            <a:r>
              <a:rPr lang="en-US" dirty="0" smtClean="0">
                <a:solidFill>
                  <a:srgbClr val="000000"/>
                </a:solidFill>
                <a:latin typeface="Times New Roman" pitchFamily="1" charset="0"/>
              </a:rPr>
              <a:t> many data types are </a:t>
            </a:r>
            <a:r>
              <a:rPr lang="en-US" dirty="0">
                <a:solidFill>
                  <a:srgbClr val="000000"/>
                </a:solidFill>
                <a:latin typeface="Times New Roman" pitchFamily="1" charset="0"/>
              </a:rPr>
              <a:t>represented using </a:t>
            </a:r>
            <a:r>
              <a:rPr lang="en-US" dirty="0" smtClean="0">
                <a:solidFill>
                  <a:srgbClr val="000000"/>
                </a:solidFill>
                <a:latin typeface="Times New Roman" pitchFamily="1" charset="0"/>
              </a:rPr>
              <a:t>objects or other compound structures, C++ </a:t>
            </a:r>
            <a:r>
              <a:rPr lang="en-US" dirty="0">
                <a:solidFill>
                  <a:srgbClr val="000000"/>
                </a:solidFill>
                <a:latin typeface="Times New Roman" pitchFamily="1" charset="0"/>
              </a:rPr>
              <a:t>defines a set of </a:t>
            </a:r>
            <a:r>
              <a:rPr lang="en-US" b="1" i="1" dirty="0">
                <a:solidFill>
                  <a:srgbClr val="000000"/>
                </a:solidFill>
                <a:latin typeface="Times New Roman" pitchFamily="1" charset="0"/>
              </a:rPr>
              <a:t>primitive types</a:t>
            </a:r>
            <a:r>
              <a:rPr lang="en-US" dirty="0">
                <a:solidFill>
                  <a:srgbClr val="000000"/>
                </a:solidFill>
                <a:latin typeface="Times New Roman" pitchFamily="1" charset="0"/>
              </a:rPr>
              <a:t> to represent simple data.</a:t>
            </a:r>
          </a:p>
        </p:txBody>
      </p:sp>
      <p:grpSp>
        <p:nvGrpSpPr>
          <p:cNvPr id="2" name="Group 4"/>
          <p:cNvGrpSpPr>
            <a:grpSpLocks/>
          </p:cNvGrpSpPr>
          <p:nvPr/>
        </p:nvGrpSpPr>
        <p:grpSpPr bwMode="auto">
          <a:xfrm>
            <a:off x="492125" y="2292350"/>
            <a:ext cx="8140700" cy="1354138"/>
            <a:chOff x="310" y="1232"/>
            <a:chExt cx="5128" cy="853"/>
          </a:xfrm>
        </p:grpSpPr>
        <p:sp>
          <p:nvSpPr>
            <p:cNvPr id="26638" name="Rectangle 5"/>
            <p:cNvSpPr>
              <a:spLocks noChangeArrowheads="1"/>
            </p:cNvSpPr>
            <p:nvPr/>
          </p:nvSpPr>
          <p:spPr bwMode="auto">
            <a:xfrm>
              <a:off x="310" y="1232"/>
              <a:ext cx="5120" cy="528"/>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Of the eight primitive types available in</a:t>
              </a:r>
              <a:r>
                <a:rPr lang="en-US" dirty="0" smtClean="0">
                  <a:solidFill>
                    <a:srgbClr val="000000"/>
                  </a:solidFill>
                  <a:latin typeface="Times New Roman" pitchFamily="1" charset="0"/>
                </a:rPr>
                <a:t> C++, </a:t>
              </a:r>
              <a:r>
                <a:rPr lang="en-US" dirty="0">
                  <a:solidFill>
                    <a:srgbClr val="000000"/>
                  </a:solidFill>
                  <a:latin typeface="Times New Roman" pitchFamily="1" charset="0"/>
                </a:rPr>
                <a:t>the programs in this text</a:t>
              </a:r>
              <a:r>
                <a:rPr lang="en-US" dirty="0" smtClean="0">
                  <a:solidFill>
                    <a:srgbClr val="000000"/>
                  </a:solidFill>
                  <a:latin typeface="Times New Roman" pitchFamily="1" charset="0"/>
                </a:rPr>
                <a:t> typically use </a:t>
              </a:r>
              <a:r>
                <a:rPr lang="en-US" dirty="0">
                  <a:solidFill>
                    <a:srgbClr val="000000"/>
                  </a:solidFill>
                  <a:latin typeface="Times New Roman" pitchFamily="1" charset="0"/>
                </a:rPr>
                <a:t>only the following four:</a:t>
              </a:r>
            </a:p>
          </p:txBody>
        </p:sp>
        <p:sp>
          <p:nvSpPr>
            <p:cNvPr id="26639" name="Rectangle 6"/>
            <p:cNvSpPr>
              <a:spLocks noChangeArrowheads="1"/>
            </p:cNvSpPr>
            <p:nvPr/>
          </p:nvSpPr>
          <p:spPr bwMode="auto">
            <a:xfrm>
              <a:off x="528" y="1696"/>
              <a:ext cx="960" cy="231"/>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int</a:t>
              </a:r>
              <a:endParaRPr lang="en-US" sz="2200" b="1">
                <a:solidFill>
                  <a:srgbClr val="000000"/>
                </a:solidFill>
                <a:latin typeface="Courier New" pitchFamily="1" charset="0"/>
              </a:endParaRPr>
            </a:p>
          </p:txBody>
        </p:sp>
        <p:sp>
          <p:nvSpPr>
            <p:cNvPr id="26640" name="Text Box 7"/>
            <p:cNvSpPr txBox="1">
              <a:spLocks noChangeArrowheads="1"/>
            </p:cNvSpPr>
            <p:nvPr/>
          </p:nvSpPr>
          <p:spPr bwMode="auto">
            <a:xfrm>
              <a:off x="1248" y="1701"/>
              <a:ext cx="4190" cy="384"/>
            </a:xfrm>
            <a:prstGeom prst="rect">
              <a:avLst/>
            </a:prstGeom>
            <a:noFill/>
            <a:ln w="9525">
              <a:noFill/>
              <a:miter lim="800000"/>
              <a:headEnd/>
              <a:tailEnd/>
            </a:ln>
          </p:spPr>
          <p:txBody>
            <a:bodyPr>
              <a:prstTxWarp prst="textNoShape">
                <a:avLst/>
              </a:prstTxWarp>
              <a:spAutoFit/>
            </a:bodyPr>
            <a:lstStyle/>
            <a:p>
              <a:pPr algn="just">
                <a:lnSpc>
                  <a:spcPct val="85000"/>
                </a:lnSpc>
              </a:pPr>
              <a:r>
                <a:rPr lang="en-US" sz="2000">
                  <a:solidFill>
                    <a:srgbClr val="000000"/>
                  </a:solidFill>
                  <a:latin typeface="Times New Roman" pitchFamily="1" charset="0"/>
                </a:rPr>
                <a:t>This type is used to represent integers, which are whole numbers such as 17 or </a:t>
              </a:r>
              <a:r>
                <a:rPr lang="en-US" sz="2000">
                  <a:solidFill>
                    <a:srgbClr val="000000"/>
                  </a:solidFill>
                  <a:latin typeface="Courier New" pitchFamily="1" charset="0"/>
                </a:rPr>
                <a:t>–</a:t>
              </a:r>
              <a:r>
                <a:rPr lang="en-US" sz="2000">
                  <a:solidFill>
                    <a:srgbClr val="000000"/>
                  </a:solidFill>
                  <a:latin typeface="Times New Roman" pitchFamily="1" charset="0"/>
                </a:rPr>
                <a:t>53.</a:t>
              </a:r>
            </a:p>
          </p:txBody>
        </p:sp>
      </p:grpSp>
      <p:grpSp>
        <p:nvGrpSpPr>
          <p:cNvPr id="3" name="Group 8"/>
          <p:cNvGrpSpPr>
            <a:grpSpLocks/>
          </p:cNvGrpSpPr>
          <p:nvPr/>
        </p:nvGrpSpPr>
        <p:grpSpPr bwMode="auto">
          <a:xfrm>
            <a:off x="838200" y="3727450"/>
            <a:ext cx="7794625" cy="617538"/>
            <a:chOff x="528" y="2136"/>
            <a:chExt cx="4910" cy="389"/>
          </a:xfrm>
        </p:grpSpPr>
        <p:sp>
          <p:nvSpPr>
            <p:cNvPr id="26636" name="Rectangle 9"/>
            <p:cNvSpPr>
              <a:spLocks noChangeArrowheads="1"/>
            </p:cNvSpPr>
            <p:nvPr/>
          </p:nvSpPr>
          <p:spPr bwMode="auto">
            <a:xfrm>
              <a:off x="528" y="2136"/>
              <a:ext cx="960" cy="231"/>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double</a:t>
              </a:r>
              <a:endParaRPr lang="en-US" sz="2200" b="1">
                <a:solidFill>
                  <a:srgbClr val="000000"/>
                </a:solidFill>
                <a:latin typeface="Courier New" pitchFamily="1" charset="0"/>
              </a:endParaRPr>
            </a:p>
          </p:txBody>
        </p:sp>
        <p:sp>
          <p:nvSpPr>
            <p:cNvPr id="26637" name="Text Box 10"/>
            <p:cNvSpPr txBox="1">
              <a:spLocks noChangeArrowheads="1"/>
            </p:cNvSpPr>
            <p:nvPr/>
          </p:nvSpPr>
          <p:spPr bwMode="auto">
            <a:xfrm>
              <a:off x="1248" y="2141"/>
              <a:ext cx="4190" cy="384"/>
            </a:xfrm>
            <a:prstGeom prst="rect">
              <a:avLst/>
            </a:prstGeom>
            <a:noFill/>
            <a:ln w="9525">
              <a:noFill/>
              <a:miter lim="800000"/>
              <a:headEnd/>
              <a:tailEnd/>
            </a:ln>
          </p:spPr>
          <p:txBody>
            <a:bodyPr>
              <a:prstTxWarp prst="textNoShape">
                <a:avLst/>
              </a:prstTxWarp>
              <a:spAutoFit/>
            </a:bodyPr>
            <a:lstStyle/>
            <a:p>
              <a:pPr algn="just">
                <a:lnSpc>
                  <a:spcPct val="85000"/>
                </a:lnSpc>
              </a:pPr>
              <a:r>
                <a:rPr lang="en-US" sz="2000">
                  <a:solidFill>
                    <a:srgbClr val="000000"/>
                  </a:solidFill>
                  <a:latin typeface="Times New Roman" pitchFamily="1" charset="0"/>
                </a:rPr>
                <a:t>This type is used to represent numbers that include a decimal fraction, such as 3.14159265.</a:t>
              </a:r>
            </a:p>
          </p:txBody>
        </p:sp>
      </p:grpSp>
      <p:grpSp>
        <p:nvGrpSpPr>
          <p:cNvPr id="4" name="Group 11"/>
          <p:cNvGrpSpPr>
            <a:grpSpLocks/>
          </p:cNvGrpSpPr>
          <p:nvPr/>
        </p:nvGrpSpPr>
        <p:grpSpPr bwMode="auto">
          <a:xfrm>
            <a:off x="838200" y="4887913"/>
            <a:ext cx="7794625" cy="369887"/>
            <a:chOff x="528" y="2901"/>
            <a:chExt cx="4910" cy="233"/>
          </a:xfrm>
        </p:grpSpPr>
        <p:sp>
          <p:nvSpPr>
            <p:cNvPr id="26634" name="Rectangle 12"/>
            <p:cNvSpPr>
              <a:spLocks noChangeArrowheads="1"/>
            </p:cNvSpPr>
            <p:nvPr/>
          </p:nvSpPr>
          <p:spPr bwMode="auto">
            <a:xfrm>
              <a:off x="528" y="2901"/>
              <a:ext cx="960" cy="231"/>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char</a:t>
              </a:r>
            </a:p>
          </p:txBody>
        </p:sp>
        <p:sp>
          <p:nvSpPr>
            <p:cNvPr id="26635" name="Text Box 13"/>
            <p:cNvSpPr txBox="1">
              <a:spLocks noChangeArrowheads="1"/>
            </p:cNvSpPr>
            <p:nvPr/>
          </p:nvSpPr>
          <p:spPr bwMode="auto">
            <a:xfrm>
              <a:off x="1248" y="2906"/>
              <a:ext cx="4190" cy="228"/>
            </a:xfrm>
            <a:prstGeom prst="rect">
              <a:avLst/>
            </a:prstGeom>
            <a:noFill/>
            <a:ln w="9525">
              <a:noFill/>
              <a:miter lim="800000"/>
              <a:headEnd/>
              <a:tailEnd/>
            </a:ln>
          </p:spPr>
          <p:txBody>
            <a:bodyPr>
              <a:prstTxWarp prst="textNoShape">
                <a:avLst/>
              </a:prstTxWarp>
              <a:spAutoFit/>
            </a:bodyPr>
            <a:lstStyle/>
            <a:p>
              <a:pPr algn="just">
                <a:lnSpc>
                  <a:spcPct val="85000"/>
                </a:lnSpc>
              </a:pPr>
              <a:r>
                <a:rPr lang="en-US" sz="2000" dirty="0">
                  <a:solidFill>
                    <a:srgbClr val="000000"/>
                  </a:solidFill>
                  <a:latin typeface="Times New Roman" pitchFamily="1" charset="0"/>
                </a:rPr>
                <a:t>This type represents a single</a:t>
              </a:r>
              <a:r>
                <a:rPr lang="en-US" sz="2000" dirty="0" smtClean="0">
                  <a:solidFill>
                    <a:srgbClr val="000000"/>
                  </a:solidFill>
                  <a:latin typeface="Times New Roman" pitchFamily="1" charset="0"/>
                </a:rPr>
                <a:t> ASCII character</a:t>
              </a:r>
              <a:r>
                <a:rPr lang="en-US" sz="2000" dirty="0">
                  <a:solidFill>
                    <a:srgbClr val="000000"/>
                  </a:solidFill>
                  <a:latin typeface="Times New Roman" pitchFamily="1" charset="0"/>
                </a:rPr>
                <a:t>.</a:t>
              </a:r>
            </a:p>
          </p:txBody>
        </p:sp>
      </p:grpSp>
      <p:grpSp>
        <p:nvGrpSpPr>
          <p:cNvPr id="5" name="Group 14"/>
          <p:cNvGrpSpPr>
            <a:grpSpLocks/>
          </p:cNvGrpSpPr>
          <p:nvPr/>
        </p:nvGrpSpPr>
        <p:grpSpPr bwMode="auto">
          <a:xfrm>
            <a:off x="838200" y="4438650"/>
            <a:ext cx="7794625" cy="366713"/>
            <a:chOff x="528" y="3365"/>
            <a:chExt cx="4910" cy="231"/>
          </a:xfrm>
        </p:grpSpPr>
        <p:sp>
          <p:nvSpPr>
            <p:cNvPr id="26632" name="Rectangle 15"/>
            <p:cNvSpPr>
              <a:spLocks noChangeArrowheads="1"/>
            </p:cNvSpPr>
            <p:nvPr/>
          </p:nvSpPr>
          <p:spPr bwMode="auto">
            <a:xfrm>
              <a:off x="528" y="3365"/>
              <a:ext cx="960" cy="231"/>
            </a:xfrm>
            <a:prstGeom prst="rect">
              <a:avLst/>
            </a:prstGeom>
            <a:noFill/>
            <a:ln w="9525">
              <a:noFill/>
              <a:miter lim="800000"/>
              <a:headEnd/>
              <a:tailEnd/>
            </a:ln>
          </p:spPr>
          <p:txBody>
            <a:bodyPr>
              <a:prstTxWarp prst="textNoShape">
                <a:avLst/>
              </a:prstTxWarp>
              <a:spAutoFit/>
            </a:bodyPr>
            <a:lstStyle/>
            <a:p>
              <a:r>
                <a:rPr lang="en-US" sz="1800" b="1" dirty="0" err="1" smtClean="0">
                  <a:solidFill>
                    <a:srgbClr val="000000"/>
                  </a:solidFill>
                  <a:latin typeface="Courier New" pitchFamily="1" charset="0"/>
                </a:rPr>
                <a:t>bool</a:t>
              </a:r>
              <a:endParaRPr lang="en-US" sz="2200" b="1" dirty="0">
                <a:solidFill>
                  <a:srgbClr val="000000"/>
                </a:solidFill>
                <a:latin typeface="Courier New" pitchFamily="1" charset="0"/>
              </a:endParaRPr>
            </a:p>
          </p:txBody>
        </p:sp>
        <p:sp>
          <p:nvSpPr>
            <p:cNvPr id="26633" name="Text Box 16"/>
            <p:cNvSpPr txBox="1">
              <a:spLocks noChangeArrowheads="1"/>
            </p:cNvSpPr>
            <p:nvPr/>
          </p:nvSpPr>
          <p:spPr bwMode="auto">
            <a:xfrm>
              <a:off x="1248" y="3370"/>
              <a:ext cx="4190" cy="221"/>
            </a:xfrm>
            <a:prstGeom prst="rect">
              <a:avLst/>
            </a:prstGeom>
            <a:noFill/>
            <a:ln w="9525">
              <a:noFill/>
              <a:miter lim="800000"/>
              <a:headEnd/>
              <a:tailEnd/>
            </a:ln>
          </p:spPr>
          <p:txBody>
            <a:bodyPr>
              <a:prstTxWarp prst="textNoShape">
                <a:avLst/>
              </a:prstTxWarp>
              <a:spAutoFit/>
            </a:bodyPr>
            <a:lstStyle/>
            <a:p>
              <a:pPr algn="just">
                <a:lnSpc>
                  <a:spcPct val="85000"/>
                </a:lnSpc>
              </a:pPr>
              <a:r>
                <a:rPr lang="en-US" sz="2000">
                  <a:solidFill>
                    <a:srgbClr val="000000"/>
                  </a:solidFill>
                  <a:latin typeface="Times New Roman" pitchFamily="1" charset="0"/>
                </a:rPr>
                <a:t>This type represents a logical value (</a:t>
              </a:r>
              <a:r>
                <a:rPr lang="en-US" sz="1800" b="1">
                  <a:solidFill>
                    <a:srgbClr val="000000"/>
                  </a:solidFill>
                  <a:latin typeface="Courier New" pitchFamily="1" charset="0"/>
                </a:rPr>
                <a:t>true</a:t>
              </a:r>
              <a:r>
                <a:rPr lang="en-US" sz="2000">
                  <a:solidFill>
                    <a:srgbClr val="000000"/>
                  </a:solidFill>
                  <a:latin typeface="Times New Roman" pitchFamily="1" charset="0"/>
                </a:rPr>
                <a:t> or </a:t>
              </a:r>
              <a:r>
                <a:rPr lang="en-US" sz="1800" b="1">
                  <a:solidFill>
                    <a:srgbClr val="000000"/>
                  </a:solidFill>
                  <a:latin typeface="Courier New" pitchFamily="1" charset="0"/>
                </a:rPr>
                <a:t>false</a:t>
              </a:r>
              <a:r>
                <a:rPr lang="en-US" sz="2000">
                  <a:solidFill>
                    <a:srgbClr val="000000"/>
                  </a:solidFill>
                  <a:latin typeface="Times New Roman" pitchFamily="1" charset="0"/>
                </a:rPr>
                <a:t>).</a:t>
              </a:r>
              <a:endParaRPr lang="en-US">
                <a:solidFill>
                  <a:srgbClr val="000000"/>
                </a:solidFill>
                <a:latin typeface="Times New Roman" pitchFamily="1"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Expressions in</a:t>
            </a:r>
            <a:r>
              <a:rPr lang="en-US" sz="4000" dirty="0" smtClean="0">
                <a:solidFill>
                  <a:srgbClr val="FF0000"/>
                </a:solidFill>
              </a:rPr>
              <a:t> C++</a:t>
            </a:r>
            <a:endParaRPr lang="en-US" dirty="0">
              <a:solidFill>
                <a:schemeClr val="tx1"/>
              </a:solidFill>
            </a:endParaRPr>
          </a:p>
        </p:txBody>
      </p:sp>
      <p:sp>
        <p:nvSpPr>
          <p:cNvPr id="24579" name="Rectangle 3"/>
          <p:cNvSpPr>
            <a:spLocks noChangeArrowheads="1"/>
          </p:cNvSpPr>
          <p:nvPr/>
        </p:nvSpPr>
        <p:spPr bwMode="auto">
          <a:xfrm>
            <a:off x="482600" y="1155700"/>
            <a:ext cx="8128000" cy="8255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a:solidFill>
                  <a:srgbClr val="000000"/>
                </a:solidFill>
                <a:latin typeface="Times New Roman" pitchFamily="1" charset="0"/>
              </a:rPr>
              <a:t>The heart of the </a:t>
            </a:r>
            <a:r>
              <a:rPr lang="en-US" sz="2000" b="1">
                <a:solidFill>
                  <a:srgbClr val="000000"/>
                </a:solidFill>
                <a:latin typeface="Courier New" pitchFamily="1" charset="0"/>
              </a:rPr>
              <a:t>Add2Integers</a:t>
            </a:r>
            <a:r>
              <a:rPr lang="en-US">
                <a:solidFill>
                  <a:srgbClr val="000000"/>
                </a:solidFill>
                <a:latin typeface="Times New Roman" pitchFamily="1" charset="0"/>
              </a:rPr>
              <a:t> program from Chapter 2 is the line</a:t>
            </a:r>
          </a:p>
        </p:txBody>
      </p:sp>
      <p:sp>
        <p:nvSpPr>
          <p:cNvPr id="493572" name="Rectangle 4"/>
          <p:cNvSpPr>
            <a:spLocks noChangeArrowheads="1"/>
          </p:cNvSpPr>
          <p:nvPr/>
        </p:nvSpPr>
        <p:spPr bwMode="auto">
          <a:xfrm>
            <a:off x="492125" y="2882900"/>
            <a:ext cx="8128000" cy="35941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dirty="0">
                <a:solidFill>
                  <a:srgbClr val="000000"/>
                </a:solidFill>
                <a:latin typeface="Times New Roman" pitchFamily="1" charset="0"/>
              </a:rPr>
              <a:t>The </a:t>
            </a:r>
            <a:r>
              <a:rPr lang="en-US" sz="2000" b="1" dirty="0">
                <a:solidFill>
                  <a:srgbClr val="000000"/>
                </a:solidFill>
                <a:latin typeface="Courier New" pitchFamily="1" charset="0"/>
              </a:rPr>
              <a:t>n1</a:t>
            </a:r>
            <a:r>
              <a:rPr lang="en-US" sz="1000" b="1" dirty="0">
                <a:solidFill>
                  <a:srgbClr val="000000"/>
                </a:solidFill>
                <a:latin typeface="Courier New" pitchFamily="1" charset="0"/>
              </a:rPr>
              <a:t> </a:t>
            </a:r>
            <a:r>
              <a:rPr lang="en-US" sz="2000" b="1" dirty="0">
                <a:solidFill>
                  <a:srgbClr val="000000"/>
                </a:solidFill>
                <a:latin typeface="Courier New" pitchFamily="1" charset="0"/>
              </a:rPr>
              <a:t>+</a:t>
            </a:r>
            <a:r>
              <a:rPr lang="en-US" sz="1000" b="1" dirty="0">
                <a:solidFill>
                  <a:srgbClr val="000000"/>
                </a:solidFill>
                <a:latin typeface="Courier New" pitchFamily="1" charset="0"/>
              </a:rPr>
              <a:t> </a:t>
            </a:r>
            <a:r>
              <a:rPr lang="en-US" sz="2000" b="1" dirty="0">
                <a:solidFill>
                  <a:srgbClr val="000000"/>
                </a:solidFill>
                <a:latin typeface="Courier New" pitchFamily="1" charset="0"/>
              </a:rPr>
              <a:t>n2</a:t>
            </a:r>
            <a:r>
              <a:rPr lang="en-US" dirty="0">
                <a:solidFill>
                  <a:srgbClr val="000000"/>
                </a:solidFill>
                <a:latin typeface="Times New Roman" pitchFamily="1" charset="0"/>
              </a:rPr>
              <a:t> that appears to the right of the equal sign is an example of an </a:t>
            </a:r>
            <a:r>
              <a:rPr lang="en-US" b="1" i="1" dirty="0">
                <a:solidFill>
                  <a:srgbClr val="000000"/>
                </a:solidFill>
                <a:latin typeface="Times New Roman" pitchFamily="1" charset="0"/>
              </a:rPr>
              <a:t>expression</a:t>
            </a:r>
            <a:r>
              <a:rPr lang="en-US" i="1" dirty="0">
                <a:solidFill>
                  <a:srgbClr val="000000"/>
                </a:solidFill>
                <a:latin typeface="Times New Roman" pitchFamily="1" charset="0"/>
              </a:rPr>
              <a:t>,</a:t>
            </a:r>
            <a:r>
              <a:rPr lang="en-US" dirty="0">
                <a:solidFill>
                  <a:srgbClr val="000000"/>
                </a:solidFill>
                <a:latin typeface="Times New Roman" pitchFamily="1" charset="0"/>
              </a:rPr>
              <a:t> which specifies the operations involved in the computation.</a:t>
            </a:r>
          </a:p>
          <a:p>
            <a:pPr marL="342900" indent="-342900" algn="just">
              <a:lnSpc>
                <a:spcPct val="85000"/>
              </a:lnSpc>
              <a:spcAft>
                <a:spcPct val="50000"/>
              </a:spcAft>
              <a:buFontTx/>
              <a:buChar char="•"/>
            </a:pPr>
            <a:r>
              <a:rPr lang="en-US" dirty="0">
                <a:solidFill>
                  <a:srgbClr val="000000"/>
                </a:solidFill>
                <a:latin typeface="Times New Roman" pitchFamily="1" charset="0"/>
              </a:rPr>
              <a:t>An expression in</a:t>
            </a:r>
            <a:r>
              <a:rPr lang="en-US" dirty="0" smtClean="0">
                <a:solidFill>
                  <a:srgbClr val="000000"/>
                </a:solidFill>
                <a:latin typeface="Times New Roman" pitchFamily="1" charset="0"/>
              </a:rPr>
              <a:t> C++ </a:t>
            </a:r>
            <a:r>
              <a:rPr lang="en-US" dirty="0">
                <a:solidFill>
                  <a:srgbClr val="000000"/>
                </a:solidFill>
                <a:latin typeface="Times New Roman" pitchFamily="1" charset="0"/>
              </a:rPr>
              <a:t>consists of </a:t>
            </a:r>
            <a:r>
              <a:rPr lang="en-US" b="1" i="1" dirty="0">
                <a:solidFill>
                  <a:srgbClr val="000000"/>
                </a:solidFill>
                <a:latin typeface="Times New Roman" pitchFamily="1" charset="0"/>
              </a:rPr>
              <a:t>terms</a:t>
            </a:r>
            <a:r>
              <a:rPr lang="en-US" dirty="0">
                <a:solidFill>
                  <a:srgbClr val="000000"/>
                </a:solidFill>
                <a:latin typeface="Times New Roman" pitchFamily="1" charset="0"/>
              </a:rPr>
              <a:t> joined together by </a:t>
            </a:r>
            <a:r>
              <a:rPr lang="en-US" b="1" i="1" dirty="0">
                <a:solidFill>
                  <a:srgbClr val="000000"/>
                </a:solidFill>
                <a:latin typeface="Times New Roman" pitchFamily="1" charset="0"/>
              </a:rPr>
              <a:t>operators</a:t>
            </a:r>
            <a:r>
              <a:rPr lang="en-US" dirty="0">
                <a:solidFill>
                  <a:srgbClr val="000000"/>
                </a:solidFill>
                <a:latin typeface="Times New Roman" pitchFamily="1" charset="0"/>
              </a:rPr>
              <a:t>.</a:t>
            </a:r>
          </a:p>
          <a:p>
            <a:pPr marL="342900" indent="-342900" algn="just">
              <a:lnSpc>
                <a:spcPct val="85000"/>
              </a:lnSpc>
              <a:spcAft>
                <a:spcPct val="15000"/>
              </a:spcAft>
              <a:buFontTx/>
              <a:buChar char="•"/>
            </a:pPr>
            <a:r>
              <a:rPr lang="en-US" dirty="0">
                <a:solidFill>
                  <a:srgbClr val="000000"/>
                </a:solidFill>
                <a:latin typeface="Times New Roman" pitchFamily="1" charset="0"/>
              </a:rPr>
              <a:t>Each term must be one of the following:</a:t>
            </a:r>
          </a:p>
          <a:p>
            <a:pPr marL="742950" lvl="1" indent="-285750" algn="just">
              <a:lnSpc>
                <a:spcPct val="85000"/>
              </a:lnSpc>
              <a:spcAft>
                <a:spcPct val="1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A constant (such as </a:t>
            </a:r>
            <a:r>
              <a:rPr lang="en-US" sz="1800" b="1" dirty="0">
                <a:solidFill>
                  <a:srgbClr val="000000"/>
                </a:solidFill>
                <a:latin typeface="Courier New" pitchFamily="1" charset="0"/>
                <a:ea typeface="ＭＳ Ｐゴシック" pitchFamily="1" charset="-128"/>
                <a:cs typeface="ＭＳ Ｐゴシック" pitchFamily="1" charset="-128"/>
              </a:rPr>
              <a:t>3.14159265</a:t>
            </a:r>
            <a:r>
              <a:rPr lang="en-US" sz="2200" dirty="0">
                <a:solidFill>
                  <a:srgbClr val="000000"/>
                </a:solidFill>
                <a:latin typeface="Times New Roman" pitchFamily="1" charset="0"/>
                <a:ea typeface="ＭＳ Ｐゴシック" pitchFamily="1" charset="-128"/>
                <a:cs typeface="ＭＳ Ｐゴシック" pitchFamily="1" charset="-128"/>
              </a:rPr>
              <a:t> or </a:t>
            </a:r>
            <a:r>
              <a:rPr lang="en-US" sz="1800" b="1" dirty="0">
                <a:solidFill>
                  <a:srgbClr val="000000"/>
                </a:solidFill>
                <a:latin typeface="Courier New" pitchFamily="1" charset="0"/>
                <a:ea typeface="ＭＳ Ｐゴシック" pitchFamily="1" charset="-128"/>
                <a:cs typeface="ＭＳ Ｐゴシック" pitchFamily="1" charset="-128"/>
              </a:rPr>
              <a:t>"hello, world"</a:t>
            </a:r>
            <a:r>
              <a:rPr lang="en-US" sz="2200" dirty="0">
                <a:solidFill>
                  <a:srgbClr val="000000"/>
                </a:solidFill>
                <a:latin typeface="Times New Roman" pitchFamily="1" charset="0"/>
                <a:ea typeface="ＭＳ Ｐゴシック" pitchFamily="1" charset="-128"/>
                <a:cs typeface="ＭＳ Ｐゴシック" pitchFamily="1" charset="-128"/>
              </a:rPr>
              <a:t>)</a:t>
            </a:r>
          </a:p>
          <a:p>
            <a:pPr marL="742950" lvl="1" indent="-285750" algn="just">
              <a:lnSpc>
                <a:spcPct val="85000"/>
              </a:lnSpc>
              <a:spcAft>
                <a:spcPct val="1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A variable name (such as </a:t>
            </a:r>
            <a:r>
              <a:rPr lang="en-US" sz="1800" b="1" dirty="0">
                <a:solidFill>
                  <a:srgbClr val="000000"/>
                </a:solidFill>
                <a:latin typeface="Courier New" pitchFamily="1" charset="0"/>
                <a:ea typeface="ＭＳ Ｐゴシック" pitchFamily="1" charset="-128"/>
                <a:cs typeface="ＭＳ Ｐゴシック" pitchFamily="1" charset="-128"/>
              </a:rPr>
              <a:t>n1</a:t>
            </a:r>
            <a:r>
              <a:rPr lang="en-US" sz="2200" dirty="0">
                <a:solidFill>
                  <a:srgbClr val="000000"/>
                </a:solidFill>
                <a:latin typeface="Times New Roman" pitchFamily="1" charset="0"/>
                <a:ea typeface="ＭＳ Ｐゴシック" pitchFamily="1" charset="-128"/>
                <a:cs typeface="ＭＳ Ｐゴシック" pitchFamily="1" charset="-128"/>
              </a:rPr>
              <a:t>, </a:t>
            </a:r>
            <a:r>
              <a:rPr lang="en-US" sz="1800" b="1" dirty="0">
                <a:solidFill>
                  <a:srgbClr val="000000"/>
                </a:solidFill>
                <a:latin typeface="Courier New" pitchFamily="1" charset="0"/>
                <a:ea typeface="ＭＳ Ｐゴシック" pitchFamily="1" charset="-128"/>
                <a:cs typeface="ＭＳ Ｐゴシック" pitchFamily="1" charset="-128"/>
              </a:rPr>
              <a:t>n2</a:t>
            </a:r>
            <a:r>
              <a:rPr lang="en-US" sz="2200" dirty="0">
                <a:solidFill>
                  <a:srgbClr val="000000"/>
                </a:solidFill>
                <a:latin typeface="Times New Roman" pitchFamily="1" charset="0"/>
                <a:ea typeface="ＭＳ Ｐゴシック" pitchFamily="1" charset="-128"/>
                <a:cs typeface="ＭＳ Ｐゴシック" pitchFamily="1" charset="-128"/>
              </a:rPr>
              <a:t>, or </a:t>
            </a:r>
            <a:r>
              <a:rPr lang="en-US" sz="1800" b="1" dirty="0">
                <a:solidFill>
                  <a:srgbClr val="000000"/>
                </a:solidFill>
                <a:latin typeface="Courier New" pitchFamily="1" charset="0"/>
                <a:ea typeface="ＭＳ Ｐゴシック" pitchFamily="1" charset="-128"/>
                <a:cs typeface="ＭＳ Ｐゴシック" pitchFamily="1" charset="-128"/>
              </a:rPr>
              <a:t>total</a:t>
            </a:r>
            <a:r>
              <a:rPr lang="en-US" sz="2200" dirty="0">
                <a:solidFill>
                  <a:srgbClr val="000000"/>
                </a:solidFill>
                <a:latin typeface="Times New Roman" pitchFamily="1" charset="0"/>
                <a:ea typeface="ＭＳ Ｐゴシック" pitchFamily="1" charset="-128"/>
                <a:cs typeface="ＭＳ Ｐゴシック" pitchFamily="1" charset="-128"/>
              </a:rPr>
              <a:t>)</a:t>
            </a:r>
          </a:p>
          <a:p>
            <a:pPr marL="742950" lvl="1" indent="-285750" algn="just">
              <a:lnSpc>
                <a:spcPct val="85000"/>
              </a:lnSpc>
              <a:spcAft>
                <a:spcPct val="1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A method call that returns a value (such as </a:t>
            </a:r>
            <a:r>
              <a:rPr lang="en-US" sz="1800" b="1" dirty="0" err="1">
                <a:solidFill>
                  <a:srgbClr val="000000"/>
                </a:solidFill>
                <a:latin typeface="Courier New" pitchFamily="1" charset="0"/>
                <a:ea typeface="ＭＳ Ｐゴシック" pitchFamily="1" charset="-128"/>
                <a:cs typeface="ＭＳ Ｐゴシック" pitchFamily="1" charset="-128"/>
              </a:rPr>
              <a:t>readInt</a:t>
            </a:r>
            <a:r>
              <a:rPr lang="en-US" sz="2200" dirty="0">
                <a:solidFill>
                  <a:srgbClr val="000000"/>
                </a:solidFill>
                <a:latin typeface="Times New Roman" pitchFamily="1" charset="0"/>
                <a:ea typeface="ＭＳ Ｐゴシック" pitchFamily="1" charset="-128"/>
                <a:cs typeface="ＭＳ Ｐゴシック" pitchFamily="1" charset="-128"/>
              </a:rPr>
              <a:t>)</a:t>
            </a:r>
          </a:p>
          <a:p>
            <a:pPr marL="742950" lvl="1" indent="-285750" algn="just">
              <a:lnSpc>
                <a:spcPct val="85000"/>
              </a:lnSpc>
              <a:spcAft>
                <a:spcPct val="1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An expression enclosed in parentheses</a:t>
            </a:r>
          </a:p>
        </p:txBody>
      </p:sp>
      <p:sp>
        <p:nvSpPr>
          <p:cNvPr id="24581" name="Text Box 5"/>
          <p:cNvSpPr txBox="1">
            <a:spLocks noChangeArrowheads="1"/>
          </p:cNvSpPr>
          <p:nvPr/>
        </p:nvSpPr>
        <p:spPr bwMode="auto">
          <a:xfrm>
            <a:off x="1905000" y="1866900"/>
            <a:ext cx="4114800" cy="396875"/>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int total = n1 + n2;</a:t>
            </a:r>
            <a:endParaRPr lang="en-US" sz="2200" b="1">
              <a:solidFill>
                <a:srgbClr val="000000"/>
              </a:solidFill>
              <a:latin typeface="Courier New" pitchFamily="1" charset="0"/>
            </a:endParaRPr>
          </a:p>
        </p:txBody>
      </p:sp>
      <p:sp>
        <p:nvSpPr>
          <p:cNvPr id="24582" name="Rectangle 6"/>
          <p:cNvSpPr>
            <a:spLocks noChangeArrowheads="1"/>
          </p:cNvSpPr>
          <p:nvPr/>
        </p:nvSpPr>
        <p:spPr bwMode="auto">
          <a:xfrm>
            <a:off x="482600" y="2362200"/>
            <a:ext cx="8128000" cy="5207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pPr>
            <a:r>
              <a:rPr lang="en-US">
                <a:solidFill>
                  <a:srgbClr val="000000"/>
                </a:solidFill>
                <a:latin typeface="Times New Roman" pitchFamily="1" charset="0"/>
              </a:rPr>
              <a:t>	that performs the actual addition.</a:t>
            </a:r>
            <a:endParaRPr lang="en-US" sz="1200">
              <a:solidFill>
                <a:srgbClr val="000000"/>
              </a:solidFill>
              <a:latin typeface="Times New Roman" pitchFamily="1"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935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9357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49357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49357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49357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49357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49357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3572" grpId="0" build="p" bldLvl="2" autoUpdateAnimBg="0"/>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PB Drive:Applications:Microsoft Office 98:Templates:Blank Presentation</Template>
  <TotalTime>12650</TotalTime>
  <Words>4694</Words>
  <Application>Microsoft Macintosh PowerPoint</Application>
  <PresentationFormat>On-screen Show (4:3)</PresentationFormat>
  <Paragraphs>603</Paragraphs>
  <Slides>34</Slides>
  <Notes>34</Notes>
  <HiddenSlides>0</HiddenSlides>
  <MMClips>0</MMClips>
  <ScaleCrop>false</ScaleCrop>
  <HeadingPairs>
    <vt:vector size="4" baseType="variant">
      <vt:variant>
        <vt:lpstr>Design Template</vt:lpstr>
      </vt:variant>
      <vt:variant>
        <vt:i4>3</vt:i4>
      </vt:variant>
      <vt:variant>
        <vt:lpstr>Slide Titles</vt:lpstr>
      </vt:variant>
      <vt:variant>
        <vt:i4>34</vt:i4>
      </vt:variant>
    </vt:vector>
  </HeadingPairs>
  <TitlesOfParts>
    <vt:vector size="37" baseType="lpstr">
      <vt:lpstr>Blank Presentation</vt:lpstr>
      <vt:lpstr>1_Blank Presentation</vt:lpstr>
      <vt:lpstr>2_Blank Presentation</vt:lpstr>
      <vt:lpstr>An Overview of C++</vt:lpstr>
      <vt:lpstr>The “Hello World” Program</vt:lpstr>
      <vt:lpstr>The “Hello World” Program in C++</vt:lpstr>
      <vt:lpstr>The History of C++</vt:lpstr>
      <vt:lpstr>The Compilation Process</vt:lpstr>
      <vt:lpstr>The Structure of a C++ Program</vt:lpstr>
      <vt:lpstr>Variables</vt:lpstr>
      <vt:lpstr>Data Types</vt:lpstr>
      <vt:lpstr>Expressions in C++</vt:lpstr>
      <vt:lpstr>Terms in an Expression</vt:lpstr>
      <vt:lpstr>Operators and Operands</vt:lpstr>
      <vt:lpstr>Division and Type Casts</vt:lpstr>
      <vt:lpstr>The Pitfalls of Integer Division</vt:lpstr>
      <vt:lpstr>The Pitfalls of Integer Division</vt:lpstr>
      <vt:lpstr>The Remainder Operator</vt:lpstr>
      <vt:lpstr>Precedence</vt:lpstr>
      <vt:lpstr>Exercise: Precedence Evaluation</vt:lpstr>
      <vt:lpstr>Assignment Statements</vt:lpstr>
      <vt:lpstr>Shorthand Assignments</vt:lpstr>
      <vt:lpstr>Increment and Decrement Operators</vt:lpstr>
      <vt:lpstr>Statement Types in C++</vt:lpstr>
      <vt:lpstr>Boolean Expressions</vt:lpstr>
      <vt:lpstr>Notes on the Boolean Operators</vt:lpstr>
      <vt:lpstr>Short-Circuit Evaluation</vt:lpstr>
      <vt:lpstr>The if Statement</vt:lpstr>
      <vt:lpstr>Common Forms of the if Statement</vt:lpstr>
      <vt:lpstr>The ?: Operator</vt:lpstr>
      <vt:lpstr>The switch Statement</vt:lpstr>
      <vt:lpstr>Example of the switch Statement  </vt:lpstr>
      <vt:lpstr>The while Statement</vt:lpstr>
      <vt:lpstr>The for Statement</vt:lpstr>
      <vt:lpstr>Comparing for and while </vt:lpstr>
      <vt:lpstr>Exercise: Reading for Statements </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Eric Roberts</dc:creator>
  <cp:lastModifiedBy>Eric Roberts</cp:lastModifiedBy>
  <cp:revision>242</cp:revision>
  <cp:lastPrinted>2004-03-15T23:41:52Z</cp:lastPrinted>
  <dcterms:created xsi:type="dcterms:W3CDTF">2014-07-01T16:44:34Z</dcterms:created>
  <dcterms:modified xsi:type="dcterms:W3CDTF">2014-07-01T16:51:24Z</dcterms:modified>
</cp:coreProperties>
</file>

<file path=docProps/thumbnail.jpeg>
</file>